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23"/>
  </p:notesMasterIdLst>
  <p:sldIdLst>
    <p:sldId id="257" r:id="rId5"/>
    <p:sldId id="258" r:id="rId6"/>
    <p:sldId id="263" r:id="rId7"/>
    <p:sldId id="281" r:id="rId8"/>
    <p:sldId id="264" r:id="rId9"/>
    <p:sldId id="260" r:id="rId10"/>
    <p:sldId id="280" r:id="rId11"/>
    <p:sldId id="277" r:id="rId12"/>
    <p:sldId id="262" r:id="rId13"/>
    <p:sldId id="265" r:id="rId14"/>
    <p:sldId id="266" r:id="rId15"/>
    <p:sldId id="261" r:id="rId16"/>
    <p:sldId id="267" r:id="rId17"/>
    <p:sldId id="268" r:id="rId18"/>
    <p:sldId id="271" r:id="rId19"/>
    <p:sldId id="269"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C0E122-FC13-71FA-299A-E7513BA758B6}" name="Mark Harbec" initials="MH" userId="S::marhaq@childrens.com::093dbe9e-923b-46ae-b3e2-35a56860c6ea" providerId="AD"/>
  <p188:author id="{477D8832-555C-5FF3-2373-39947DB7A519}" name="Stephen Fauss" initials="SF" userId="S::stefau@childrens.com::29e30ec6-e985-412d-b972-1b1873be1ab3" providerId="AD"/>
  <p188:author id="{D9100140-B856-B7F5-06A4-15401E612582}" name="Steven Lovett" initials="SL" userId="S::stelov@childrens.com::31cffcf5-e120-4897-8a97-ad5058e0f6b3" providerId="AD"/>
  <p188:author id="{D4B85355-7AE4-FF4E-348F-9B12F2D7DD2F}" name="Celes Keene" initials="CK" userId="S::peikee@childrens.com::b50e97b7-c1a1-4c5e-a7e1-9b75968ef5ff" providerId="AD"/>
  <p188:author id="{37A8986D-E7C3-A12E-2566-D370343741DE}" name="Llurisel Tamez" initials="LT" userId="S::llupar@childrens.com::1a1b838e-04f5-4aef-8e7b-77dbbe403bb8" providerId="AD"/>
  <p188:author id="{E0996A99-808E-6A23-E34C-39A896400438}" name="Vanessa Simpson" initials="VS" userId="S::vancus@childrens.com::9cbaf65d-64a7-4dfe-ae67-dd437764af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A"/>
    <a:srgbClr val="E0E6E6"/>
    <a:srgbClr val="014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Fauss" userId="29e30ec6-e985-412d-b972-1b1873be1ab3" providerId="ADAL" clId="{4079FF41-38A0-4DD2-826D-1E9B1AB0E8F5}"/>
    <pc:docChg chg="custSel delSld modSld">
      <pc:chgData name="Stephen Fauss" userId="29e30ec6-e985-412d-b972-1b1873be1ab3" providerId="ADAL" clId="{4079FF41-38A0-4DD2-826D-1E9B1AB0E8F5}" dt="2024-07-11T18:11:27.480" v="23" actId="20577"/>
      <pc:docMkLst>
        <pc:docMk/>
      </pc:docMkLst>
      <pc:sldChg chg="addSp delSp modSp mod">
        <pc:chgData name="Stephen Fauss" userId="29e30ec6-e985-412d-b972-1b1873be1ab3" providerId="ADAL" clId="{4079FF41-38A0-4DD2-826D-1E9B1AB0E8F5}" dt="2024-07-11T18:09:07.089" v="5" actId="478"/>
        <pc:sldMkLst>
          <pc:docMk/>
          <pc:sldMk cId="3261034336" sldId="257"/>
        </pc:sldMkLst>
        <pc:spChg chg="mod">
          <ac:chgData name="Stephen Fauss" userId="29e30ec6-e985-412d-b972-1b1873be1ab3" providerId="ADAL" clId="{4079FF41-38A0-4DD2-826D-1E9B1AB0E8F5}" dt="2024-07-11T18:08:55.517" v="0" actId="20577"/>
          <ac:spMkLst>
            <pc:docMk/>
            <pc:sldMk cId="3261034336" sldId="257"/>
            <ac:spMk id="2" creationId="{E3405BCB-FC31-E252-3D1E-762D8C772D13}"/>
          </ac:spMkLst>
        </pc:spChg>
        <pc:spChg chg="del mod">
          <ac:chgData name="Stephen Fauss" userId="29e30ec6-e985-412d-b972-1b1873be1ab3" providerId="ADAL" clId="{4079FF41-38A0-4DD2-826D-1E9B1AB0E8F5}" dt="2024-07-11T18:09:05.394" v="4" actId="478"/>
          <ac:spMkLst>
            <pc:docMk/>
            <pc:sldMk cId="3261034336" sldId="257"/>
            <ac:spMk id="3" creationId="{E107908C-F954-E8BF-7E2D-350A0C2377A3}"/>
          </ac:spMkLst>
        </pc:spChg>
        <pc:spChg chg="del mod">
          <ac:chgData name="Stephen Fauss" userId="29e30ec6-e985-412d-b972-1b1873be1ab3" providerId="ADAL" clId="{4079FF41-38A0-4DD2-826D-1E9B1AB0E8F5}" dt="2024-07-11T18:09:03.892" v="3" actId="478"/>
          <ac:spMkLst>
            <pc:docMk/>
            <pc:sldMk cId="3261034336" sldId="257"/>
            <ac:spMk id="4" creationId="{FC8CE6E8-811D-792A-2F34-F73B2E08E8F5}"/>
          </ac:spMkLst>
        </pc:spChg>
        <pc:spChg chg="add del mod">
          <ac:chgData name="Stephen Fauss" userId="29e30ec6-e985-412d-b972-1b1873be1ab3" providerId="ADAL" clId="{4079FF41-38A0-4DD2-826D-1E9B1AB0E8F5}" dt="2024-07-11T18:09:07.089" v="5" actId="478"/>
          <ac:spMkLst>
            <pc:docMk/>
            <pc:sldMk cId="3261034336" sldId="257"/>
            <ac:spMk id="6" creationId="{E5B2ECD6-BD11-A9A0-22E3-1ECB6E911227}"/>
          </ac:spMkLst>
        </pc:spChg>
      </pc:sldChg>
      <pc:sldChg chg="modSp mod">
        <pc:chgData name="Stephen Fauss" userId="29e30ec6-e985-412d-b972-1b1873be1ab3" providerId="ADAL" clId="{4079FF41-38A0-4DD2-826D-1E9B1AB0E8F5}" dt="2024-07-11T18:11:27.480" v="23" actId="20577"/>
        <pc:sldMkLst>
          <pc:docMk/>
          <pc:sldMk cId="9260184" sldId="262"/>
        </pc:sldMkLst>
        <pc:spChg chg="mod">
          <ac:chgData name="Stephen Fauss" userId="29e30ec6-e985-412d-b972-1b1873be1ab3" providerId="ADAL" clId="{4079FF41-38A0-4DD2-826D-1E9B1AB0E8F5}" dt="2024-07-11T18:11:27.480" v="23" actId="20577"/>
          <ac:spMkLst>
            <pc:docMk/>
            <pc:sldMk cId="9260184" sldId="262"/>
            <ac:spMk id="2" creationId="{02BC6358-3CF8-B279-D58A-43B30C63E775}"/>
          </ac:spMkLst>
        </pc:spChg>
      </pc:sldChg>
      <pc:sldChg chg="del">
        <pc:chgData name="Stephen Fauss" userId="29e30ec6-e985-412d-b972-1b1873be1ab3" providerId="ADAL" clId="{4079FF41-38A0-4DD2-826D-1E9B1AB0E8F5}" dt="2024-07-11T18:09:38.167" v="6" actId="47"/>
        <pc:sldMkLst>
          <pc:docMk/>
          <pc:sldMk cId="2565005114" sldId="278"/>
        </pc:sldMkLst>
      </pc:sldChg>
      <pc:sldChg chg="del">
        <pc:chgData name="Stephen Fauss" userId="29e30ec6-e985-412d-b972-1b1873be1ab3" providerId="ADAL" clId="{4079FF41-38A0-4DD2-826D-1E9B1AB0E8F5}" dt="2024-07-11T18:09:41.172" v="7" actId="47"/>
        <pc:sldMkLst>
          <pc:docMk/>
          <pc:sldMk cId="610126813" sldId="279"/>
        </pc:sldMkLst>
      </pc:sldChg>
      <pc:sldChg chg="modSp mod">
        <pc:chgData name="Stephen Fauss" userId="29e30ec6-e985-412d-b972-1b1873be1ab3" providerId="ADAL" clId="{4079FF41-38A0-4DD2-826D-1E9B1AB0E8F5}" dt="2024-07-11T18:10:53" v="10" actId="20577"/>
        <pc:sldMkLst>
          <pc:docMk/>
          <pc:sldMk cId="901198135" sldId="280"/>
        </pc:sldMkLst>
        <pc:spChg chg="mod">
          <ac:chgData name="Stephen Fauss" userId="29e30ec6-e985-412d-b972-1b1873be1ab3" providerId="ADAL" clId="{4079FF41-38A0-4DD2-826D-1E9B1AB0E8F5}" dt="2024-07-11T18:10:53" v="10" actId="20577"/>
          <ac:spMkLst>
            <pc:docMk/>
            <pc:sldMk cId="901198135" sldId="280"/>
            <ac:spMk id="3" creationId="{D4C7A658-3D47-CCF8-6F16-90EFB8105C5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orms.office.com/pages/responsepage.aspx?id=xex6ojCUf0WAt5P4e4-ipYniFnAhsWlBre6phWZ9XihUMFg5WERDRTVQV0pTSjM2WVlDRUhDQlY2RiQlQCN0PWcu" TargetMode="External"/><Relationship Id="rId1" Type="http://schemas.openxmlformats.org/officeDocument/2006/relationships/hyperlink" Target="https://www.childrens.com/hidden/schoolcounselors" TargetMode="Externa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hyperlink" Target="https://forms.office.com/pages/responsepage.aspx?id=xex6ojCUf0WAt5P4e4-ipYniFnAhsWlBre6phWZ9XihUMFg5WERDRTVQV0pTSjM2WVlDRUhDQlY2RiQlQCN0PWcu" TargetMode="External"/><Relationship Id="rId5" Type="http://schemas.openxmlformats.org/officeDocument/2006/relationships/hyperlink" Target="https://www.childrens.com/hidden/schoolcounselors" TargetMode="External"/><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DEB19-3FA9-4D75-AC0C-6CC7CA3F00DA}" type="doc">
      <dgm:prSet loTypeId="urn:microsoft.com/office/officeart/2018/5/layout/IconLeafLabelList" loCatId="icon" qsTypeId="urn:microsoft.com/office/officeart/2005/8/quickstyle/simple1" qsCatId="simple" csTypeId="urn:microsoft.com/office/officeart/2005/8/colors/accent2_2" csCatId="accent2" phldr="1"/>
      <dgm:spPr/>
      <dgm:t>
        <a:bodyPr/>
        <a:lstStyle/>
        <a:p>
          <a:endParaRPr lang="en-US"/>
        </a:p>
      </dgm:t>
    </dgm:pt>
    <dgm:pt modelId="{8571449E-2038-470D-A298-0371DD90C1B0}">
      <dgm:prSet/>
      <dgm:spPr/>
      <dgm:t>
        <a:bodyPr/>
        <a:lstStyle/>
        <a:p>
          <a:pPr>
            <a:lnSpc>
              <a:spcPct val="100000"/>
            </a:lnSpc>
            <a:defRPr cap="all"/>
          </a:pPr>
          <a:r>
            <a:rPr lang="en-US" cap="none" baseline="0"/>
            <a:t>Learn about the TCHATT Program</a:t>
          </a:r>
        </a:p>
      </dgm:t>
    </dgm:pt>
    <dgm:pt modelId="{74B9A62D-E048-4053-A024-BD5E25A882C8}" type="parTrans" cxnId="{0CA36452-9E93-432B-B963-20EB34D2293C}">
      <dgm:prSet/>
      <dgm:spPr/>
      <dgm:t>
        <a:bodyPr/>
        <a:lstStyle/>
        <a:p>
          <a:endParaRPr lang="en-US"/>
        </a:p>
      </dgm:t>
    </dgm:pt>
    <dgm:pt modelId="{0F3CCDC4-771D-4B9A-84FA-B072A9EB3324}" type="sibTrans" cxnId="{0CA36452-9E93-432B-B963-20EB34D2293C}">
      <dgm:prSet/>
      <dgm:spPr/>
      <dgm:t>
        <a:bodyPr/>
        <a:lstStyle/>
        <a:p>
          <a:endParaRPr lang="en-US"/>
        </a:p>
      </dgm:t>
    </dgm:pt>
    <dgm:pt modelId="{A1292613-6F18-4AC1-9046-354342E98A95}">
      <dgm:prSet/>
      <dgm:spPr/>
      <dgm:t>
        <a:bodyPr/>
        <a:lstStyle/>
        <a:p>
          <a:pPr>
            <a:lnSpc>
              <a:spcPct val="100000"/>
            </a:lnSpc>
            <a:defRPr cap="all"/>
          </a:pPr>
          <a:r>
            <a:rPr lang="en-US" cap="none" baseline="0"/>
            <a:t>Understand your role in the TCHATT Process</a:t>
          </a:r>
        </a:p>
      </dgm:t>
    </dgm:pt>
    <dgm:pt modelId="{39BB6162-ABA0-4370-AC2D-28599654D51D}" type="parTrans" cxnId="{F00BC8BF-BEAA-4965-8E43-4633C6BF7A22}">
      <dgm:prSet/>
      <dgm:spPr/>
      <dgm:t>
        <a:bodyPr/>
        <a:lstStyle/>
        <a:p>
          <a:endParaRPr lang="en-US"/>
        </a:p>
      </dgm:t>
    </dgm:pt>
    <dgm:pt modelId="{44319012-EC4F-458D-8ADB-A476C588F9D0}" type="sibTrans" cxnId="{F00BC8BF-BEAA-4965-8E43-4633C6BF7A22}">
      <dgm:prSet/>
      <dgm:spPr/>
      <dgm:t>
        <a:bodyPr/>
        <a:lstStyle/>
        <a:p>
          <a:endParaRPr lang="en-US"/>
        </a:p>
      </dgm:t>
    </dgm:pt>
    <dgm:pt modelId="{0EDD25D9-8F3D-4327-B64D-FDE326689691}">
      <dgm:prSet/>
      <dgm:spPr/>
      <dgm:t>
        <a:bodyPr/>
        <a:lstStyle/>
        <a:p>
          <a:pPr>
            <a:lnSpc>
              <a:spcPct val="100000"/>
            </a:lnSpc>
            <a:defRPr cap="all"/>
          </a:pPr>
          <a:r>
            <a:rPr lang="en-US" cap="none" baseline="0"/>
            <a:t>Learn how to make a referral to TCHATT</a:t>
          </a:r>
        </a:p>
      </dgm:t>
    </dgm:pt>
    <dgm:pt modelId="{1DAAF6BC-80FE-4C1B-AB8E-A4B2ADE43F33}" type="parTrans" cxnId="{6BBCA213-BE5B-4EDE-93C9-C280E9232AD6}">
      <dgm:prSet/>
      <dgm:spPr/>
      <dgm:t>
        <a:bodyPr/>
        <a:lstStyle/>
        <a:p>
          <a:endParaRPr lang="en-US"/>
        </a:p>
      </dgm:t>
    </dgm:pt>
    <dgm:pt modelId="{F6990EF6-E5F0-4630-9A19-F2C79414FEAF}" type="sibTrans" cxnId="{6BBCA213-BE5B-4EDE-93C9-C280E9232AD6}">
      <dgm:prSet/>
      <dgm:spPr/>
      <dgm:t>
        <a:bodyPr/>
        <a:lstStyle/>
        <a:p>
          <a:endParaRPr lang="en-US"/>
        </a:p>
      </dgm:t>
    </dgm:pt>
    <dgm:pt modelId="{D6502587-AF37-45F4-9008-3CF78B12C326}" type="pres">
      <dgm:prSet presAssocID="{CF4DEB19-3FA9-4D75-AC0C-6CC7CA3F00DA}" presName="root" presStyleCnt="0">
        <dgm:presLayoutVars>
          <dgm:dir/>
          <dgm:resizeHandles val="exact"/>
        </dgm:presLayoutVars>
      </dgm:prSet>
      <dgm:spPr/>
    </dgm:pt>
    <dgm:pt modelId="{5FEBD596-0320-46F9-B203-21C8C4DD1C40}" type="pres">
      <dgm:prSet presAssocID="{8571449E-2038-470D-A298-0371DD90C1B0}" presName="compNode" presStyleCnt="0"/>
      <dgm:spPr/>
    </dgm:pt>
    <dgm:pt modelId="{2AD27219-4AD7-400D-87EB-F6A26E98FDA6}" type="pres">
      <dgm:prSet presAssocID="{8571449E-2038-470D-A298-0371DD90C1B0}" presName="iconBgRect" presStyleLbl="bgShp" presStyleIdx="0" presStyleCnt="3"/>
      <dgm:spPr>
        <a:prstGeom prst="round2DiagRect">
          <a:avLst>
            <a:gd name="adj1" fmla="val 29727"/>
            <a:gd name="adj2" fmla="val 0"/>
          </a:avLst>
        </a:prstGeom>
        <a:solidFill>
          <a:srgbClr val="E0E6E6"/>
        </a:solidFill>
      </dgm:spPr>
    </dgm:pt>
    <dgm:pt modelId="{14A6F030-70EA-49F5-AD8A-411ABDC898E6}" type="pres">
      <dgm:prSet presAssocID="{8571449E-2038-470D-A298-0371DD90C1B0}" presName="iconRect" presStyleLbl="node1" presStyleIdx="0" presStyleCnt="3"/>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833F164-BCAE-4CE7-8664-3CB5AFD96C79}" type="pres">
      <dgm:prSet presAssocID="{8571449E-2038-470D-A298-0371DD90C1B0}" presName="spaceRect" presStyleCnt="0"/>
      <dgm:spPr/>
    </dgm:pt>
    <dgm:pt modelId="{7B5C5737-35D3-4308-83DA-5596AD5D5749}" type="pres">
      <dgm:prSet presAssocID="{8571449E-2038-470D-A298-0371DD90C1B0}" presName="textRect" presStyleLbl="revTx" presStyleIdx="0" presStyleCnt="3">
        <dgm:presLayoutVars>
          <dgm:chMax val="1"/>
          <dgm:chPref val="1"/>
        </dgm:presLayoutVars>
      </dgm:prSet>
      <dgm:spPr/>
    </dgm:pt>
    <dgm:pt modelId="{72602893-FB5B-4B69-B833-A58BB034AAE6}" type="pres">
      <dgm:prSet presAssocID="{0F3CCDC4-771D-4B9A-84FA-B072A9EB3324}" presName="sibTrans" presStyleCnt="0"/>
      <dgm:spPr/>
    </dgm:pt>
    <dgm:pt modelId="{B6AB7421-0DD5-479A-97A2-121C55A252F3}" type="pres">
      <dgm:prSet presAssocID="{A1292613-6F18-4AC1-9046-354342E98A95}" presName="compNode" presStyleCnt="0"/>
      <dgm:spPr/>
    </dgm:pt>
    <dgm:pt modelId="{45E3D129-4DA3-4D7D-898F-E705A884FE3B}" type="pres">
      <dgm:prSet presAssocID="{A1292613-6F18-4AC1-9046-354342E98A95}" presName="iconBgRect" presStyleLbl="bgShp" presStyleIdx="1" presStyleCnt="3"/>
      <dgm:spPr>
        <a:prstGeom prst="round2DiagRect">
          <a:avLst>
            <a:gd name="adj1" fmla="val 29727"/>
            <a:gd name="adj2" fmla="val 0"/>
          </a:avLst>
        </a:prstGeom>
        <a:solidFill>
          <a:srgbClr val="E0E6E6"/>
        </a:solidFill>
      </dgm:spPr>
    </dgm:pt>
    <dgm:pt modelId="{49F8BD51-742C-499C-AB84-CC30AC2E708D}" type="pres">
      <dgm:prSet presAssocID="{A1292613-6F18-4AC1-9046-354342E98A95}" presName="iconRect" presStyleLbl="node1" presStyleIdx="1" presStyleCnt="3"/>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336B4635-E6F4-49AF-AD48-F5E0266EF779}" type="pres">
      <dgm:prSet presAssocID="{A1292613-6F18-4AC1-9046-354342E98A95}" presName="spaceRect" presStyleCnt="0"/>
      <dgm:spPr/>
    </dgm:pt>
    <dgm:pt modelId="{53DEC5F4-075C-4DE6-8616-389608D4F5B7}" type="pres">
      <dgm:prSet presAssocID="{A1292613-6F18-4AC1-9046-354342E98A95}" presName="textRect" presStyleLbl="revTx" presStyleIdx="1" presStyleCnt="3">
        <dgm:presLayoutVars>
          <dgm:chMax val="1"/>
          <dgm:chPref val="1"/>
        </dgm:presLayoutVars>
      </dgm:prSet>
      <dgm:spPr/>
    </dgm:pt>
    <dgm:pt modelId="{1920F045-7F7F-4808-9AD8-1F0192B3A5ED}" type="pres">
      <dgm:prSet presAssocID="{44319012-EC4F-458D-8ADB-A476C588F9D0}" presName="sibTrans" presStyleCnt="0"/>
      <dgm:spPr/>
    </dgm:pt>
    <dgm:pt modelId="{59F51479-FE7C-4DDB-B29E-1DDB984ABF18}" type="pres">
      <dgm:prSet presAssocID="{0EDD25D9-8F3D-4327-B64D-FDE326689691}" presName="compNode" presStyleCnt="0"/>
      <dgm:spPr/>
    </dgm:pt>
    <dgm:pt modelId="{6F4E2609-43CE-445E-B428-9D09B135DE69}" type="pres">
      <dgm:prSet presAssocID="{0EDD25D9-8F3D-4327-B64D-FDE326689691}" presName="iconBgRect" presStyleLbl="bgShp" presStyleIdx="2" presStyleCnt="3"/>
      <dgm:spPr>
        <a:prstGeom prst="round2DiagRect">
          <a:avLst>
            <a:gd name="adj1" fmla="val 29727"/>
            <a:gd name="adj2" fmla="val 0"/>
          </a:avLst>
        </a:prstGeom>
        <a:solidFill>
          <a:srgbClr val="E0E6E6"/>
        </a:solidFill>
      </dgm:spPr>
    </dgm:pt>
    <dgm:pt modelId="{9CB82CD4-EA18-430B-B8F6-62783D1EC77D}" type="pres">
      <dgm:prSet presAssocID="{0EDD25D9-8F3D-4327-B64D-FDE326689691}" presName="iconRect" presStyleLbl="node1" presStyleIdx="2" presStyleCnt="3"/>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52E7B30F-0C56-4187-BA18-8A24B503AFCB}" type="pres">
      <dgm:prSet presAssocID="{0EDD25D9-8F3D-4327-B64D-FDE326689691}" presName="spaceRect" presStyleCnt="0"/>
      <dgm:spPr/>
    </dgm:pt>
    <dgm:pt modelId="{D6864305-332B-4191-A13A-4AFE09D2DE23}" type="pres">
      <dgm:prSet presAssocID="{0EDD25D9-8F3D-4327-B64D-FDE326689691}" presName="textRect" presStyleLbl="revTx" presStyleIdx="2" presStyleCnt="3">
        <dgm:presLayoutVars>
          <dgm:chMax val="1"/>
          <dgm:chPref val="1"/>
        </dgm:presLayoutVars>
      </dgm:prSet>
      <dgm:spPr/>
    </dgm:pt>
  </dgm:ptLst>
  <dgm:cxnLst>
    <dgm:cxn modelId="{6BBCA213-BE5B-4EDE-93C9-C280E9232AD6}" srcId="{CF4DEB19-3FA9-4D75-AC0C-6CC7CA3F00DA}" destId="{0EDD25D9-8F3D-4327-B64D-FDE326689691}" srcOrd="2" destOrd="0" parTransId="{1DAAF6BC-80FE-4C1B-AB8E-A4B2ADE43F33}" sibTransId="{F6990EF6-E5F0-4630-9A19-F2C79414FEAF}"/>
    <dgm:cxn modelId="{D34EDC44-101F-455D-945F-1FB22289DF6C}" type="presOf" srcId="{8571449E-2038-470D-A298-0371DD90C1B0}" destId="{7B5C5737-35D3-4308-83DA-5596AD5D5749}" srcOrd="0" destOrd="0" presId="urn:microsoft.com/office/officeart/2018/5/layout/IconLeafLabelList"/>
    <dgm:cxn modelId="{74FA9666-FC01-4D87-9215-A34190818716}" type="presOf" srcId="{0EDD25D9-8F3D-4327-B64D-FDE326689691}" destId="{D6864305-332B-4191-A13A-4AFE09D2DE23}" srcOrd="0" destOrd="0" presId="urn:microsoft.com/office/officeart/2018/5/layout/IconLeafLabelList"/>
    <dgm:cxn modelId="{0CA36452-9E93-432B-B963-20EB34D2293C}" srcId="{CF4DEB19-3FA9-4D75-AC0C-6CC7CA3F00DA}" destId="{8571449E-2038-470D-A298-0371DD90C1B0}" srcOrd="0" destOrd="0" parTransId="{74B9A62D-E048-4053-A024-BD5E25A882C8}" sibTransId="{0F3CCDC4-771D-4B9A-84FA-B072A9EB3324}"/>
    <dgm:cxn modelId="{472C5589-580C-49ED-93B2-E4B0CE724A1C}" type="presOf" srcId="{A1292613-6F18-4AC1-9046-354342E98A95}" destId="{53DEC5F4-075C-4DE6-8616-389608D4F5B7}" srcOrd="0" destOrd="0" presId="urn:microsoft.com/office/officeart/2018/5/layout/IconLeafLabelList"/>
    <dgm:cxn modelId="{F00BC8BF-BEAA-4965-8E43-4633C6BF7A22}" srcId="{CF4DEB19-3FA9-4D75-AC0C-6CC7CA3F00DA}" destId="{A1292613-6F18-4AC1-9046-354342E98A95}" srcOrd="1" destOrd="0" parTransId="{39BB6162-ABA0-4370-AC2D-28599654D51D}" sibTransId="{44319012-EC4F-458D-8ADB-A476C588F9D0}"/>
    <dgm:cxn modelId="{7A203AE1-14E6-4276-A936-936A37BFD6DB}" type="presOf" srcId="{CF4DEB19-3FA9-4D75-AC0C-6CC7CA3F00DA}" destId="{D6502587-AF37-45F4-9008-3CF78B12C326}" srcOrd="0" destOrd="0" presId="urn:microsoft.com/office/officeart/2018/5/layout/IconLeafLabelList"/>
    <dgm:cxn modelId="{0B1B538D-E7F8-4FB9-A634-8CB3591D35E8}" type="presParOf" srcId="{D6502587-AF37-45F4-9008-3CF78B12C326}" destId="{5FEBD596-0320-46F9-B203-21C8C4DD1C40}" srcOrd="0" destOrd="0" presId="urn:microsoft.com/office/officeart/2018/5/layout/IconLeafLabelList"/>
    <dgm:cxn modelId="{ACA9BAE2-7148-427D-A29A-2B137F2F3F18}" type="presParOf" srcId="{5FEBD596-0320-46F9-B203-21C8C4DD1C40}" destId="{2AD27219-4AD7-400D-87EB-F6A26E98FDA6}" srcOrd="0" destOrd="0" presId="urn:microsoft.com/office/officeart/2018/5/layout/IconLeafLabelList"/>
    <dgm:cxn modelId="{0471B5A5-2D1F-4F9A-AE8D-86F660C814C3}" type="presParOf" srcId="{5FEBD596-0320-46F9-B203-21C8C4DD1C40}" destId="{14A6F030-70EA-49F5-AD8A-411ABDC898E6}" srcOrd="1" destOrd="0" presId="urn:microsoft.com/office/officeart/2018/5/layout/IconLeafLabelList"/>
    <dgm:cxn modelId="{26845F9C-5B7A-4BE7-B685-E581A7496D3A}" type="presParOf" srcId="{5FEBD596-0320-46F9-B203-21C8C4DD1C40}" destId="{0833F164-BCAE-4CE7-8664-3CB5AFD96C79}" srcOrd="2" destOrd="0" presId="urn:microsoft.com/office/officeart/2018/5/layout/IconLeafLabelList"/>
    <dgm:cxn modelId="{53E55673-0BFB-4304-9BF7-14761BB34899}" type="presParOf" srcId="{5FEBD596-0320-46F9-B203-21C8C4DD1C40}" destId="{7B5C5737-35D3-4308-83DA-5596AD5D5749}" srcOrd="3" destOrd="0" presId="urn:microsoft.com/office/officeart/2018/5/layout/IconLeafLabelList"/>
    <dgm:cxn modelId="{E93386DD-9790-4DA2-B6C9-43C37083137B}" type="presParOf" srcId="{D6502587-AF37-45F4-9008-3CF78B12C326}" destId="{72602893-FB5B-4B69-B833-A58BB034AAE6}" srcOrd="1" destOrd="0" presId="urn:microsoft.com/office/officeart/2018/5/layout/IconLeafLabelList"/>
    <dgm:cxn modelId="{CF906D26-7487-453D-8598-30E9A41B5B5C}" type="presParOf" srcId="{D6502587-AF37-45F4-9008-3CF78B12C326}" destId="{B6AB7421-0DD5-479A-97A2-121C55A252F3}" srcOrd="2" destOrd="0" presId="urn:microsoft.com/office/officeart/2018/5/layout/IconLeafLabelList"/>
    <dgm:cxn modelId="{76A7F1E6-E137-43B1-BFC8-77009E3E3525}" type="presParOf" srcId="{B6AB7421-0DD5-479A-97A2-121C55A252F3}" destId="{45E3D129-4DA3-4D7D-898F-E705A884FE3B}" srcOrd="0" destOrd="0" presId="urn:microsoft.com/office/officeart/2018/5/layout/IconLeafLabelList"/>
    <dgm:cxn modelId="{F1D4818C-18EE-4AB0-A9CC-6210044115AA}" type="presParOf" srcId="{B6AB7421-0DD5-479A-97A2-121C55A252F3}" destId="{49F8BD51-742C-499C-AB84-CC30AC2E708D}" srcOrd="1" destOrd="0" presId="urn:microsoft.com/office/officeart/2018/5/layout/IconLeafLabelList"/>
    <dgm:cxn modelId="{D3C7396B-E363-4A47-9DE9-71EB93A1E238}" type="presParOf" srcId="{B6AB7421-0DD5-479A-97A2-121C55A252F3}" destId="{336B4635-E6F4-49AF-AD48-F5E0266EF779}" srcOrd="2" destOrd="0" presId="urn:microsoft.com/office/officeart/2018/5/layout/IconLeafLabelList"/>
    <dgm:cxn modelId="{FE37F2BB-B7C2-4B9E-96E3-047E1544D526}" type="presParOf" srcId="{B6AB7421-0DD5-479A-97A2-121C55A252F3}" destId="{53DEC5F4-075C-4DE6-8616-389608D4F5B7}" srcOrd="3" destOrd="0" presId="urn:microsoft.com/office/officeart/2018/5/layout/IconLeafLabelList"/>
    <dgm:cxn modelId="{1D0C814A-54D6-42CD-B54D-C7B603FCAC62}" type="presParOf" srcId="{D6502587-AF37-45F4-9008-3CF78B12C326}" destId="{1920F045-7F7F-4808-9AD8-1F0192B3A5ED}" srcOrd="3" destOrd="0" presId="urn:microsoft.com/office/officeart/2018/5/layout/IconLeafLabelList"/>
    <dgm:cxn modelId="{B00D7A44-310A-4C3D-9C52-11BCF5B359AA}" type="presParOf" srcId="{D6502587-AF37-45F4-9008-3CF78B12C326}" destId="{59F51479-FE7C-4DDB-B29E-1DDB984ABF18}" srcOrd="4" destOrd="0" presId="urn:microsoft.com/office/officeart/2018/5/layout/IconLeafLabelList"/>
    <dgm:cxn modelId="{F2CAABA2-A428-48B6-8C4D-4342945D361B}" type="presParOf" srcId="{59F51479-FE7C-4DDB-B29E-1DDB984ABF18}" destId="{6F4E2609-43CE-445E-B428-9D09B135DE69}" srcOrd="0" destOrd="0" presId="urn:microsoft.com/office/officeart/2018/5/layout/IconLeafLabelList"/>
    <dgm:cxn modelId="{BA4F36E9-5DC7-47C8-86D7-D7038B344298}" type="presParOf" srcId="{59F51479-FE7C-4DDB-B29E-1DDB984ABF18}" destId="{9CB82CD4-EA18-430B-B8F6-62783D1EC77D}" srcOrd="1" destOrd="0" presId="urn:microsoft.com/office/officeart/2018/5/layout/IconLeafLabelList"/>
    <dgm:cxn modelId="{7D18C1A8-6AA2-4A89-8CCC-1F3AA2747ACC}" type="presParOf" srcId="{59F51479-FE7C-4DDB-B29E-1DDB984ABF18}" destId="{52E7B30F-0C56-4187-BA18-8A24B503AFCB}" srcOrd="2" destOrd="0" presId="urn:microsoft.com/office/officeart/2018/5/layout/IconLeafLabelList"/>
    <dgm:cxn modelId="{71200EB5-B9A2-42BF-8A98-FA235436B72A}" type="presParOf" srcId="{59F51479-FE7C-4DDB-B29E-1DDB984ABF18}" destId="{D6864305-332B-4191-A13A-4AFE09D2DE2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36CD4D-EA5E-43D9-B4E4-3C794C302BB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4F71B53-580C-49E5-9713-C369D6076C5A}">
      <dgm:prSet/>
      <dgm:spPr/>
      <dgm:t>
        <a:bodyPr/>
        <a:lstStyle/>
        <a:p>
          <a:r>
            <a:rPr lang="en-US" b="0" i="0"/>
            <a:t>Texas Child Health Access Through Telemedicine (TCHATT)</a:t>
          </a:r>
          <a:endParaRPr lang="en-US"/>
        </a:p>
      </dgm:t>
    </dgm:pt>
    <dgm:pt modelId="{846345E3-B8F3-401B-918E-95EA8AFBA425}" type="parTrans" cxnId="{D30F4205-5893-42D2-B1A7-AAB504D21723}">
      <dgm:prSet/>
      <dgm:spPr/>
      <dgm:t>
        <a:bodyPr/>
        <a:lstStyle/>
        <a:p>
          <a:endParaRPr lang="en-US"/>
        </a:p>
      </dgm:t>
    </dgm:pt>
    <dgm:pt modelId="{5847CC5E-D969-46D8-81F8-306C1CDE30D0}" type="sibTrans" cxnId="{D30F4205-5893-42D2-B1A7-AAB504D21723}">
      <dgm:prSet/>
      <dgm:spPr/>
      <dgm:t>
        <a:bodyPr/>
        <a:lstStyle/>
        <a:p>
          <a:endParaRPr lang="en-US"/>
        </a:p>
      </dgm:t>
    </dgm:pt>
    <dgm:pt modelId="{A5FD2464-69DB-4982-87A7-059BE9B9C1C6}">
      <dgm:prSet/>
      <dgm:spPr/>
      <dgm:t>
        <a:bodyPr/>
        <a:lstStyle/>
        <a:p>
          <a:r>
            <a:rPr lang="en-US" b="0" i="0"/>
            <a:t>State-Funded (no cost) virtual behavioral health program for identifying and assessing mental health needs</a:t>
          </a:r>
          <a:endParaRPr lang="en-US"/>
        </a:p>
      </dgm:t>
    </dgm:pt>
    <dgm:pt modelId="{D3D5C47F-7F06-4840-A864-BE62F3C54DFB}" type="parTrans" cxnId="{4F18588C-F4B2-4B71-A965-0B62B08AD6F4}">
      <dgm:prSet/>
      <dgm:spPr/>
      <dgm:t>
        <a:bodyPr/>
        <a:lstStyle/>
        <a:p>
          <a:endParaRPr lang="en-US"/>
        </a:p>
      </dgm:t>
    </dgm:pt>
    <dgm:pt modelId="{0D79549A-D433-4B2E-B60E-F561617C921A}" type="sibTrans" cxnId="{4F18588C-F4B2-4B71-A965-0B62B08AD6F4}">
      <dgm:prSet/>
      <dgm:spPr/>
      <dgm:t>
        <a:bodyPr/>
        <a:lstStyle/>
        <a:p>
          <a:endParaRPr lang="en-US"/>
        </a:p>
      </dgm:t>
    </dgm:pt>
    <dgm:pt modelId="{8CD222BC-F891-47CD-AAD4-A57465721CA2}">
      <dgm:prSet/>
      <dgm:spPr/>
      <dgm:t>
        <a:bodyPr/>
        <a:lstStyle/>
        <a:p>
          <a:r>
            <a:rPr lang="en-US" b="0" i="0"/>
            <a:t>Provides access to mental health care services for your students via Zoom</a:t>
          </a:r>
          <a:endParaRPr lang="en-US"/>
        </a:p>
      </dgm:t>
    </dgm:pt>
    <dgm:pt modelId="{3E0117FD-D134-48FF-A907-82261D27C92C}" type="parTrans" cxnId="{E9F87964-9B95-4228-B74F-517AF67BCA23}">
      <dgm:prSet/>
      <dgm:spPr/>
      <dgm:t>
        <a:bodyPr/>
        <a:lstStyle/>
        <a:p>
          <a:endParaRPr lang="en-US"/>
        </a:p>
      </dgm:t>
    </dgm:pt>
    <dgm:pt modelId="{E67AD922-1359-464D-B5F2-CFE1B9B8A411}" type="sibTrans" cxnId="{E9F87964-9B95-4228-B74F-517AF67BCA23}">
      <dgm:prSet/>
      <dgm:spPr/>
      <dgm:t>
        <a:bodyPr/>
        <a:lstStyle/>
        <a:p>
          <a:endParaRPr lang="en-US"/>
        </a:p>
      </dgm:t>
    </dgm:pt>
    <dgm:pt modelId="{3DDBDE70-5A19-44C4-9AD9-7F2F584C3A2D}">
      <dgm:prSet/>
      <dgm:spPr/>
      <dgm:t>
        <a:bodyPr/>
        <a:lstStyle/>
        <a:p>
          <a:r>
            <a:rPr lang="en-US" b="0" i="0"/>
            <a:t>Services may include therapy, psychiatry, and/or case management support</a:t>
          </a:r>
          <a:endParaRPr lang="en-US"/>
        </a:p>
      </dgm:t>
    </dgm:pt>
    <dgm:pt modelId="{E32907BD-7E04-4353-8689-BBDF5976CC9D}" type="parTrans" cxnId="{FE57777A-F912-4907-B9FE-E978733119D7}">
      <dgm:prSet/>
      <dgm:spPr/>
      <dgm:t>
        <a:bodyPr/>
        <a:lstStyle/>
        <a:p>
          <a:endParaRPr lang="en-US"/>
        </a:p>
      </dgm:t>
    </dgm:pt>
    <dgm:pt modelId="{391F24F8-8363-4A12-9093-27FB56874D8E}" type="sibTrans" cxnId="{FE57777A-F912-4907-B9FE-E978733119D7}">
      <dgm:prSet/>
      <dgm:spPr/>
      <dgm:t>
        <a:bodyPr/>
        <a:lstStyle/>
        <a:p>
          <a:endParaRPr lang="en-US"/>
        </a:p>
      </dgm:t>
    </dgm:pt>
    <dgm:pt modelId="{D2F68C25-3158-4F03-8894-814A5900AF46}" type="pres">
      <dgm:prSet presAssocID="{4336CD4D-EA5E-43D9-B4E4-3C794C302BBC}" presName="root" presStyleCnt="0">
        <dgm:presLayoutVars>
          <dgm:dir/>
          <dgm:resizeHandles val="exact"/>
        </dgm:presLayoutVars>
      </dgm:prSet>
      <dgm:spPr/>
    </dgm:pt>
    <dgm:pt modelId="{BCA9CACA-2999-43A9-A5EE-95179D121F7D}" type="pres">
      <dgm:prSet presAssocID="{44F71B53-580C-49E5-9713-C369D6076C5A}" presName="compNode" presStyleCnt="0"/>
      <dgm:spPr/>
    </dgm:pt>
    <dgm:pt modelId="{F791D0EE-15E2-4113-9C73-2C38295E2416}" type="pres">
      <dgm:prSet presAssocID="{44F71B53-580C-49E5-9713-C369D6076C5A}" presName="bgRect" presStyleLbl="bgShp" presStyleIdx="0" presStyleCnt="4"/>
      <dgm:spPr>
        <a:solidFill>
          <a:srgbClr val="E0E6E6"/>
        </a:solidFill>
      </dgm:spPr>
    </dgm:pt>
    <dgm:pt modelId="{DC26D847-0421-4BCC-B1D7-4A7B3BFB34D4}" type="pres">
      <dgm:prSet presAssocID="{44F71B53-580C-49E5-9713-C369D6076C5A}" presName="iconRect" presStyleLbl="node1" presStyleIdx="0" presStyleCnt="4"/>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5BA83643-9562-4308-A0A6-863653D9D46E}" type="pres">
      <dgm:prSet presAssocID="{44F71B53-580C-49E5-9713-C369D6076C5A}" presName="spaceRect" presStyleCnt="0"/>
      <dgm:spPr/>
    </dgm:pt>
    <dgm:pt modelId="{B37E89CF-778A-4F42-AF92-F3DC7F211667}" type="pres">
      <dgm:prSet presAssocID="{44F71B53-580C-49E5-9713-C369D6076C5A}" presName="parTx" presStyleLbl="revTx" presStyleIdx="0" presStyleCnt="4">
        <dgm:presLayoutVars>
          <dgm:chMax val="0"/>
          <dgm:chPref val="0"/>
        </dgm:presLayoutVars>
      </dgm:prSet>
      <dgm:spPr/>
    </dgm:pt>
    <dgm:pt modelId="{E0417027-372D-4880-9224-020D0E1C08B3}" type="pres">
      <dgm:prSet presAssocID="{5847CC5E-D969-46D8-81F8-306C1CDE30D0}" presName="sibTrans" presStyleCnt="0"/>
      <dgm:spPr/>
    </dgm:pt>
    <dgm:pt modelId="{EC09B59B-C33C-46E2-B9AA-2AE08B7539E1}" type="pres">
      <dgm:prSet presAssocID="{A5FD2464-69DB-4982-87A7-059BE9B9C1C6}" presName="compNode" presStyleCnt="0"/>
      <dgm:spPr/>
    </dgm:pt>
    <dgm:pt modelId="{1BB899FE-4EE2-4D69-89EA-1DCFE919B2BF}" type="pres">
      <dgm:prSet presAssocID="{A5FD2464-69DB-4982-87A7-059BE9B9C1C6}" presName="bgRect" presStyleLbl="bgShp" presStyleIdx="1" presStyleCnt="4"/>
      <dgm:spPr>
        <a:solidFill>
          <a:srgbClr val="E0E6E6"/>
        </a:solidFill>
      </dgm:spPr>
    </dgm:pt>
    <dgm:pt modelId="{31B62352-EF45-4ADE-9CF7-E02339524B30}" type="pres">
      <dgm:prSet presAssocID="{A5FD2464-69DB-4982-87A7-059BE9B9C1C6}" presName="iconRect" presStyleLbl="node1" presStyleIdx="1" presStyleCnt="4"/>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315B189-654C-4FAA-A44F-BCFC3105E495}" type="pres">
      <dgm:prSet presAssocID="{A5FD2464-69DB-4982-87A7-059BE9B9C1C6}" presName="spaceRect" presStyleCnt="0"/>
      <dgm:spPr/>
    </dgm:pt>
    <dgm:pt modelId="{040051D7-654E-42AB-8080-E8E45EBD97AC}" type="pres">
      <dgm:prSet presAssocID="{A5FD2464-69DB-4982-87A7-059BE9B9C1C6}" presName="parTx" presStyleLbl="revTx" presStyleIdx="1" presStyleCnt="4">
        <dgm:presLayoutVars>
          <dgm:chMax val="0"/>
          <dgm:chPref val="0"/>
        </dgm:presLayoutVars>
      </dgm:prSet>
      <dgm:spPr/>
    </dgm:pt>
    <dgm:pt modelId="{C5E156ED-1349-4DE5-BE32-4D0F2F5ACBF1}" type="pres">
      <dgm:prSet presAssocID="{0D79549A-D433-4B2E-B60E-F561617C921A}" presName="sibTrans" presStyleCnt="0"/>
      <dgm:spPr/>
    </dgm:pt>
    <dgm:pt modelId="{EB0B5FBF-C66C-43FE-9D7A-A1F0EF9BF06B}" type="pres">
      <dgm:prSet presAssocID="{8CD222BC-F891-47CD-AAD4-A57465721CA2}" presName="compNode" presStyleCnt="0"/>
      <dgm:spPr/>
    </dgm:pt>
    <dgm:pt modelId="{EE411757-299C-41FB-9047-D1F56D821D5D}" type="pres">
      <dgm:prSet presAssocID="{8CD222BC-F891-47CD-AAD4-A57465721CA2}" presName="bgRect" presStyleLbl="bgShp" presStyleIdx="2" presStyleCnt="4"/>
      <dgm:spPr>
        <a:solidFill>
          <a:srgbClr val="E0E6E6"/>
        </a:solidFill>
      </dgm:spPr>
    </dgm:pt>
    <dgm:pt modelId="{A0B7ABEC-9A7B-490B-A24E-29B1AC9EC688}" type="pres">
      <dgm:prSet presAssocID="{8CD222BC-F891-47CD-AAD4-A57465721CA2}" presName="iconRect" presStyleLbl="node1" presStyleIdx="2" presStyleCnt="4"/>
      <dgm:spPr>
        <a:blipFill>
          <a:blip xmlns:r="http://schemas.openxmlformats.org/officeDocument/2006/relationships" r:embed="rId5">
            <a:duotone>
              <a:prstClr val="black"/>
              <a:schemeClr val="accent5">
                <a:tint val="45000"/>
                <a:satMod val="400000"/>
              </a:schemeClr>
            </a:duotone>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Vlog with solid fill"/>
        </a:ext>
      </dgm:extLst>
    </dgm:pt>
    <dgm:pt modelId="{C4AD97AC-A4F1-4F21-83A9-7647B1D04162}" type="pres">
      <dgm:prSet presAssocID="{8CD222BC-F891-47CD-AAD4-A57465721CA2}" presName="spaceRect" presStyleCnt="0"/>
      <dgm:spPr/>
    </dgm:pt>
    <dgm:pt modelId="{58C19753-A028-4BF6-B924-6F8BC813D666}" type="pres">
      <dgm:prSet presAssocID="{8CD222BC-F891-47CD-AAD4-A57465721CA2}" presName="parTx" presStyleLbl="revTx" presStyleIdx="2" presStyleCnt="4">
        <dgm:presLayoutVars>
          <dgm:chMax val="0"/>
          <dgm:chPref val="0"/>
        </dgm:presLayoutVars>
      </dgm:prSet>
      <dgm:spPr/>
    </dgm:pt>
    <dgm:pt modelId="{6BEC762A-E54E-4261-9917-BE20E1843F63}" type="pres">
      <dgm:prSet presAssocID="{E67AD922-1359-464D-B5F2-CFE1B9B8A411}" presName="sibTrans" presStyleCnt="0"/>
      <dgm:spPr/>
    </dgm:pt>
    <dgm:pt modelId="{007E6EEE-8223-41AC-A21B-1BE9B4ABDFCF}" type="pres">
      <dgm:prSet presAssocID="{3DDBDE70-5A19-44C4-9AD9-7F2F584C3A2D}" presName="compNode" presStyleCnt="0"/>
      <dgm:spPr/>
    </dgm:pt>
    <dgm:pt modelId="{F4B17E65-0DB1-4F55-8F05-8DB0BA2DFF7A}" type="pres">
      <dgm:prSet presAssocID="{3DDBDE70-5A19-44C4-9AD9-7F2F584C3A2D}" presName="bgRect" presStyleLbl="bgShp" presStyleIdx="3" presStyleCnt="4"/>
      <dgm:spPr>
        <a:solidFill>
          <a:srgbClr val="E0E6E6"/>
        </a:solidFill>
      </dgm:spPr>
    </dgm:pt>
    <dgm:pt modelId="{7AA42662-495C-4D50-8E22-F8B8FBD55ADF}" type="pres">
      <dgm:prSet presAssocID="{3DDBDE70-5A19-44C4-9AD9-7F2F584C3A2D}" presName="iconRect" presStyleLbl="node1" presStyleIdx="3" presStyleCnt="4"/>
      <dgm:spPr>
        <a:blipFill>
          <a:blip xmlns:r="http://schemas.openxmlformats.org/officeDocument/2006/relationships" r:embed="rId7">
            <a:duotone>
              <a:prstClr val="black"/>
              <a:schemeClr val="accent5">
                <a:tint val="45000"/>
                <a:satMod val="400000"/>
              </a:schemeClr>
            </a:duotone>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ental Health with solid fill"/>
        </a:ext>
      </dgm:extLst>
    </dgm:pt>
    <dgm:pt modelId="{AF5D0E68-0A08-4C3D-8B70-EFCC7A452BE0}" type="pres">
      <dgm:prSet presAssocID="{3DDBDE70-5A19-44C4-9AD9-7F2F584C3A2D}" presName="spaceRect" presStyleCnt="0"/>
      <dgm:spPr/>
    </dgm:pt>
    <dgm:pt modelId="{C0CD2124-65F4-4DF0-99A8-C2C7D53149C9}" type="pres">
      <dgm:prSet presAssocID="{3DDBDE70-5A19-44C4-9AD9-7F2F584C3A2D}" presName="parTx" presStyleLbl="revTx" presStyleIdx="3" presStyleCnt="4">
        <dgm:presLayoutVars>
          <dgm:chMax val="0"/>
          <dgm:chPref val="0"/>
        </dgm:presLayoutVars>
      </dgm:prSet>
      <dgm:spPr/>
    </dgm:pt>
  </dgm:ptLst>
  <dgm:cxnLst>
    <dgm:cxn modelId="{D30F4205-5893-42D2-B1A7-AAB504D21723}" srcId="{4336CD4D-EA5E-43D9-B4E4-3C794C302BBC}" destId="{44F71B53-580C-49E5-9713-C369D6076C5A}" srcOrd="0" destOrd="0" parTransId="{846345E3-B8F3-401B-918E-95EA8AFBA425}" sibTransId="{5847CC5E-D969-46D8-81F8-306C1CDE30D0}"/>
    <dgm:cxn modelId="{5B177E05-0281-4556-ADAC-A299D9C7542E}" type="presOf" srcId="{44F71B53-580C-49E5-9713-C369D6076C5A}" destId="{B37E89CF-778A-4F42-AF92-F3DC7F211667}" srcOrd="0" destOrd="0" presId="urn:microsoft.com/office/officeart/2018/2/layout/IconVerticalSolidList"/>
    <dgm:cxn modelId="{15936516-E5C4-474A-B7C0-2B38703212A5}" type="presOf" srcId="{4336CD4D-EA5E-43D9-B4E4-3C794C302BBC}" destId="{D2F68C25-3158-4F03-8894-814A5900AF46}" srcOrd="0" destOrd="0" presId="urn:microsoft.com/office/officeart/2018/2/layout/IconVerticalSolidList"/>
    <dgm:cxn modelId="{F2D21832-23F2-417E-AD13-509EB72631B0}" type="presOf" srcId="{A5FD2464-69DB-4982-87A7-059BE9B9C1C6}" destId="{040051D7-654E-42AB-8080-E8E45EBD97AC}" srcOrd="0" destOrd="0" presId="urn:microsoft.com/office/officeart/2018/2/layout/IconVerticalSolidList"/>
    <dgm:cxn modelId="{E9F87964-9B95-4228-B74F-517AF67BCA23}" srcId="{4336CD4D-EA5E-43D9-B4E4-3C794C302BBC}" destId="{8CD222BC-F891-47CD-AAD4-A57465721CA2}" srcOrd="2" destOrd="0" parTransId="{3E0117FD-D134-48FF-A907-82261D27C92C}" sibTransId="{E67AD922-1359-464D-B5F2-CFE1B9B8A411}"/>
    <dgm:cxn modelId="{FE57777A-F912-4907-B9FE-E978733119D7}" srcId="{4336CD4D-EA5E-43D9-B4E4-3C794C302BBC}" destId="{3DDBDE70-5A19-44C4-9AD9-7F2F584C3A2D}" srcOrd="3" destOrd="0" parTransId="{E32907BD-7E04-4353-8689-BBDF5976CC9D}" sibTransId="{391F24F8-8363-4A12-9093-27FB56874D8E}"/>
    <dgm:cxn modelId="{4F18588C-F4B2-4B71-A965-0B62B08AD6F4}" srcId="{4336CD4D-EA5E-43D9-B4E4-3C794C302BBC}" destId="{A5FD2464-69DB-4982-87A7-059BE9B9C1C6}" srcOrd="1" destOrd="0" parTransId="{D3D5C47F-7F06-4840-A864-BE62F3C54DFB}" sibTransId="{0D79549A-D433-4B2E-B60E-F561617C921A}"/>
    <dgm:cxn modelId="{E8BDE59D-997A-4027-96DF-61260B181196}" type="presOf" srcId="{8CD222BC-F891-47CD-AAD4-A57465721CA2}" destId="{58C19753-A028-4BF6-B924-6F8BC813D666}" srcOrd="0" destOrd="0" presId="urn:microsoft.com/office/officeart/2018/2/layout/IconVerticalSolidList"/>
    <dgm:cxn modelId="{3DD610D7-F3CF-4B0F-9C82-75BDAC28B8C0}" type="presOf" srcId="{3DDBDE70-5A19-44C4-9AD9-7F2F584C3A2D}" destId="{C0CD2124-65F4-4DF0-99A8-C2C7D53149C9}" srcOrd="0" destOrd="0" presId="urn:microsoft.com/office/officeart/2018/2/layout/IconVerticalSolidList"/>
    <dgm:cxn modelId="{1A88CD36-FF0F-476B-A8A2-3D357298CCE5}" type="presParOf" srcId="{D2F68C25-3158-4F03-8894-814A5900AF46}" destId="{BCA9CACA-2999-43A9-A5EE-95179D121F7D}" srcOrd="0" destOrd="0" presId="urn:microsoft.com/office/officeart/2018/2/layout/IconVerticalSolidList"/>
    <dgm:cxn modelId="{4F65A734-0A08-44E2-8E44-B585497D7C99}" type="presParOf" srcId="{BCA9CACA-2999-43A9-A5EE-95179D121F7D}" destId="{F791D0EE-15E2-4113-9C73-2C38295E2416}" srcOrd="0" destOrd="0" presId="urn:microsoft.com/office/officeart/2018/2/layout/IconVerticalSolidList"/>
    <dgm:cxn modelId="{52BC5970-91FE-44C6-851E-5F9B349A6F80}" type="presParOf" srcId="{BCA9CACA-2999-43A9-A5EE-95179D121F7D}" destId="{DC26D847-0421-4BCC-B1D7-4A7B3BFB34D4}" srcOrd="1" destOrd="0" presId="urn:microsoft.com/office/officeart/2018/2/layout/IconVerticalSolidList"/>
    <dgm:cxn modelId="{8A87560E-60E3-4E77-90AB-59DF47C987A6}" type="presParOf" srcId="{BCA9CACA-2999-43A9-A5EE-95179D121F7D}" destId="{5BA83643-9562-4308-A0A6-863653D9D46E}" srcOrd="2" destOrd="0" presId="urn:microsoft.com/office/officeart/2018/2/layout/IconVerticalSolidList"/>
    <dgm:cxn modelId="{20956A25-E6D8-4859-A6F5-4758A6587FE9}" type="presParOf" srcId="{BCA9CACA-2999-43A9-A5EE-95179D121F7D}" destId="{B37E89CF-778A-4F42-AF92-F3DC7F211667}" srcOrd="3" destOrd="0" presId="urn:microsoft.com/office/officeart/2018/2/layout/IconVerticalSolidList"/>
    <dgm:cxn modelId="{AFF35372-6BF3-434A-A1C0-0C3BA5D4AA36}" type="presParOf" srcId="{D2F68C25-3158-4F03-8894-814A5900AF46}" destId="{E0417027-372D-4880-9224-020D0E1C08B3}" srcOrd="1" destOrd="0" presId="urn:microsoft.com/office/officeart/2018/2/layout/IconVerticalSolidList"/>
    <dgm:cxn modelId="{2F3BD7FB-238D-40C4-952B-C8E177E9CC98}" type="presParOf" srcId="{D2F68C25-3158-4F03-8894-814A5900AF46}" destId="{EC09B59B-C33C-46E2-B9AA-2AE08B7539E1}" srcOrd="2" destOrd="0" presId="urn:microsoft.com/office/officeart/2018/2/layout/IconVerticalSolidList"/>
    <dgm:cxn modelId="{CEA120B5-6A71-40CA-9509-20AA31549674}" type="presParOf" srcId="{EC09B59B-C33C-46E2-B9AA-2AE08B7539E1}" destId="{1BB899FE-4EE2-4D69-89EA-1DCFE919B2BF}" srcOrd="0" destOrd="0" presId="urn:microsoft.com/office/officeart/2018/2/layout/IconVerticalSolidList"/>
    <dgm:cxn modelId="{2D84E2B3-CBF9-4D77-B3D8-BA4D8E3690A1}" type="presParOf" srcId="{EC09B59B-C33C-46E2-B9AA-2AE08B7539E1}" destId="{31B62352-EF45-4ADE-9CF7-E02339524B30}" srcOrd="1" destOrd="0" presId="urn:microsoft.com/office/officeart/2018/2/layout/IconVerticalSolidList"/>
    <dgm:cxn modelId="{8B9669E7-B7FE-4652-AE2C-C65E23A497F6}" type="presParOf" srcId="{EC09B59B-C33C-46E2-B9AA-2AE08B7539E1}" destId="{A315B189-654C-4FAA-A44F-BCFC3105E495}" srcOrd="2" destOrd="0" presId="urn:microsoft.com/office/officeart/2018/2/layout/IconVerticalSolidList"/>
    <dgm:cxn modelId="{AC722648-097A-48EB-AC43-0ACDD08232CE}" type="presParOf" srcId="{EC09B59B-C33C-46E2-B9AA-2AE08B7539E1}" destId="{040051D7-654E-42AB-8080-E8E45EBD97AC}" srcOrd="3" destOrd="0" presId="urn:microsoft.com/office/officeart/2018/2/layout/IconVerticalSolidList"/>
    <dgm:cxn modelId="{7DE87B9A-672C-4052-A342-EDE040211BDC}" type="presParOf" srcId="{D2F68C25-3158-4F03-8894-814A5900AF46}" destId="{C5E156ED-1349-4DE5-BE32-4D0F2F5ACBF1}" srcOrd="3" destOrd="0" presId="urn:microsoft.com/office/officeart/2018/2/layout/IconVerticalSolidList"/>
    <dgm:cxn modelId="{A0EADF42-9C5F-4CD1-B655-060406BF79EE}" type="presParOf" srcId="{D2F68C25-3158-4F03-8894-814A5900AF46}" destId="{EB0B5FBF-C66C-43FE-9D7A-A1F0EF9BF06B}" srcOrd="4" destOrd="0" presId="urn:microsoft.com/office/officeart/2018/2/layout/IconVerticalSolidList"/>
    <dgm:cxn modelId="{169D3040-484B-41DE-8E44-425834ABBE40}" type="presParOf" srcId="{EB0B5FBF-C66C-43FE-9D7A-A1F0EF9BF06B}" destId="{EE411757-299C-41FB-9047-D1F56D821D5D}" srcOrd="0" destOrd="0" presId="urn:microsoft.com/office/officeart/2018/2/layout/IconVerticalSolidList"/>
    <dgm:cxn modelId="{02FB5C87-5BE1-4564-A290-1D45E5189087}" type="presParOf" srcId="{EB0B5FBF-C66C-43FE-9D7A-A1F0EF9BF06B}" destId="{A0B7ABEC-9A7B-490B-A24E-29B1AC9EC688}" srcOrd="1" destOrd="0" presId="urn:microsoft.com/office/officeart/2018/2/layout/IconVerticalSolidList"/>
    <dgm:cxn modelId="{F35D2A7D-313F-4F68-9E80-F8131FE6CE4C}" type="presParOf" srcId="{EB0B5FBF-C66C-43FE-9D7A-A1F0EF9BF06B}" destId="{C4AD97AC-A4F1-4F21-83A9-7647B1D04162}" srcOrd="2" destOrd="0" presId="urn:microsoft.com/office/officeart/2018/2/layout/IconVerticalSolidList"/>
    <dgm:cxn modelId="{68FBDCE8-2592-4C3F-89E6-A85B33C9FA79}" type="presParOf" srcId="{EB0B5FBF-C66C-43FE-9D7A-A1F0EF9BF06B}" destId="{58C19753-A028-4BF6-B924-6F8BC813D666}" srcOrd="3" destOrd="0" presId="urn:microsoft.com/office/officeart/2018/2/layout/IconVerticalSolidList"/>
    <dgm:cxn modelId="{88DF9A3A-6D92-498D-82C7-CCD742B2B678}" type="presParOf" srcId="{D2F68C25-3158-4F03-8894-814A5900AF46}" destId="{6BEC762A-E54E-4261-9917-BE20E1843F63}" srcOrd="5" destOrd="0" presId="urn:microsoft.com/office/officeart/2018/2/layout/IconVerticalSolidList"/>
    <dgm:cxn modelId="{EF619F82-4EBE-44D9-B76F-E571700C8001}" type="presParOf" srcId="{D2F68C25-3158-4F03-8894-814A5900AF46}" destId="{007E6EEE-8223-41AC-A21B-1BE9B4ABDFCF}" srcOrd="6" destOrd="0" presId="urn:microsoft.com/office/officeart/2018/2/layout/IconVerticalSolidList"/>
    <dgm:cxn modelId="{6D18D432-040D-42D8-AEEA-B750C380A6AD}" type="presParOf" srcId="{007E6EEE-8223-41AC-A21B-1BE9B4ABDFCF}" destId="{F4B17E65-0DB1-4F55-8F05-8DB0BA2DFF7A}" srcOrd="0" destOrd="0" presId="urn:microsoft.com/office/officeart/2018/2/layout/IconVerticalSolidList"/>
    <dgm:cxn modelId="{6EEBA142-95CB-432D-B18D-72EC565322AF}" type="presParOf" srcId="{007E6EEE-8223-41AC-A21B-1BE9B4ABDFCF}" destId="{7AA42662-495C-4D50-8E22-F8B8FBD55ADF}" srcOrd="1" destOrd="0" presId="urn:microsoft.com/office/officeart/2018/2/layout/IconVerticalSolidList"/>
    <dgm:cxn modelId="{F2D63009-7DBC-4E8A-8C63-A48FCE3F9393}" type="presParOf" srcId="{007E6EEE-8223-41AC-A21B-1BE9B4ABDFCF}" destId="{AF5D0E68-0A08-4C3D-8B70-EFCC7A452BE0}" srcOrd="2" destOrd="0" presId="urn:microsoft.com/office/officeart/2018/2/layout/IconVerticalSolidList"/>
    <dgm:cxn modelId="{B4E5AB6B-8FB7-46A6-9DDE-68D7ED9421DA}" type="presParOf" srcId="{007E6EEE-8223-41AC-A21B-1BE9B4ABDFCF}" destId="{C0CD2124-65F4-4DF0-99A8-C2C7D53149C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7ED627-FAF9-49A1-BF80-0D9B9F6111C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0DD20B-ABC9-43A7-8D77-784386BFC2C4}">
      <dgm:prSet/>
      <dgm:spPr/>
      <dgm:t>
        <a:bodyPr/>
        <a:lstStyle/>
        <a:p>
          <a:r>
            <a:rPr lang="en-US"/>
            <a:t>If you have questions or concerns if TCHATT is right for a particular student, you can complete this form and receive a call within 2 business days from a TCHATT leader for case consultation.</a:t>
          </a:r>
        </a:p>
      </dgm:t>
    </dgm:pt>
    <dgm:pt modelId="{D4C5356C-6DF6-40A7-935A-81FD9617DE8D}" type="parTrans" cxnId="{9EC83EBE-3122-4915-8B13-B8E2860FFDC7}">
      <dgm:prSet/>
      <dgm:spPr/>
      <dgm:t>
        <a:bodyPr/>
        <a:lstStyle/>
        <a:p>
          <a:endParaRPr lang="en-US"/>
        </a:p>
      </dgm:t>
    </dgm:pt>
    <dgm:pt modelId="{684AFE1F-6D35-46A8-936F-756778DCA5E9}" type="sibTrans" cxnId="{9EC83EBE-3122-4915-8B13-B8E2860FFDC7}">
      <dgm:prSet/>
      <dgm:spPr/>
      <dgm:t>
        <a:bodyPr/>
        <a:lstStyle/>
        <a:p>
          <a:endParaRPr lang="en-US"/>
        </a:p>
      </dgm:t>
    </dgm:pt>
    <dgm:pt modelId="{331FBFDA-705B-4C4B-BEAC-7E076F38DC5C}">
      <dgm:prSet/>
      <dgm:spPr/>
      <dgm:t>
        <a:bodyPr/>
        <a:lstStyle/>
        <a:p>
          <a:r>
            <a:rPr lang="en-US"/>
            <a:t>Form is found on the </a:t>
          </a:r>
          <a:r>
            <a:rPr lang="en-US">
              <a:hlinkClick xmlns:r="http://schemas.openxmlformats.org/officeDocument/2006/relationships" r:id="rId1"/>
            </a:rPr>
            <a:t>Hidden Counselor Page</a:t>
          </a:r>
          <a:r>
            <a:rPr lang="en-US"/>
            <a:t> under “</a:t>
          </a:r>
          <a:r>
            <a:rPr lang="en-US">
              <a:hlinkClick xmlns:r="http://schemas.openxmlformats.org/officeDocument/2006/relationships" r:id="rId2"/>
            </a:rPr>
            <a:t>TCHATT Consultation Request</a:t>
          </a:r>
          <a:r>
            <a:rPr lang="en-US"/>
            <a:t>”</a:t>
          </a:r>
        </a:p>
      </dgm:t>
    </dgm:pt>
    <dgm:pt modelId="{A113FE96-0959-4ADE-A821-1653D28175F4}" type="parTrans" cxnId="{D2EB8D77-50FE-4E7D-BC2C-F97E6ACE1581}">
      <dgm:prSet/>
      <dgm:spPr/>
      <dgm:t>
        <a:bodyPr/>
        <a:lstStyle/>
        <a:p>
          <a:endParaRPr lang="en-US"/>
        </a:p>
      </dgm:t>
    </dgm:pt>
    <dgm:pt modelId="{0C8BFF47-0EB1-4452-AE9F-27273C3D7316}" type="sibTrans" cxnId="{D2EB8D77-50FE-4E7D-BC2C-F97E6ACE1581}">
      <dgm:prSet/>
      <dgm:spPr/>
      <dgm:t>
        <a:bodyPr/>
        <a:lstStyle/>
        <a:p>
          <a:endParaRPr lang="en-US"/>
        </a:p>
      </dgm:t>
    </dgm:pt>
    <dgm:pt modelId="{4F76310A-C9B0-4F31-A111-6622962A3C15}" type="pres">
      <dgm:prSet presAssocID="{5C7ED627-FAF9-49A1-BF80-0D9B9F6111C0}" presName="root" presStyleCnt="0">
        <dgm:presLayoutVars>
          <dgm:dir/>
          <dgm:resizeHandles val="exact"/>
        </dgm:presLayoutVars>
      </dgm:prSet>
      <dgm:spPr/>
    </dgm:pt>
    <dgm:pt modelId="{473B29A6-6968-402B-A293-D56EDCB89643}" type="pres">
      <dgm:prSet presAssocID="{110DD20B-ABC9-43A7-8D77-784386BFC2C4}" presName="compNode" presStyleCnt="0"/>
      <dgm:spPr/>
    </dgm:pt>
    <dgm:pt modelId="{A386B935-4524-4C0F-927D-84FA8C35B15B}" type="pres">
      <dgm:prSet presAssocID="{110DD20B-ABC9-43A7-8D77-784386BFC2C4}" presName="bgRect" presStyleLbl="bgShp" presStyleIdx="0" presStyleCnt="2"/>
      <dgm:spPr>
        <a:solidFill>
          <a:srgbClr val="E0E6E6"/>
        </a:solidFill>
      </dgm:spPr>
    </dgm:pt>
    <dgm:pt modelId="{61E184FA-D181-4513-A189-E2B0CF101356}" type="pres">
      <dgm:prSet presAssocID="{110DD20B-ABC9-43A7-8D77-784386BFC2C4}" presName="iconRect" presStyleLbl="node1" presStyleIdx="0" presStyleCnt="2"/>
      <dgm:spPr>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2F7A92C-4C7A-43B0-9D7D-5192DA7A367A}" type="pres">
      <dgm:prSet presAssocID="{110DD20B-ABC9-43A7-8D77-784386BFC2C4}" presName="spaceRect" presStyleCnt="0"/>
      <dgm:spPr/>
    </dgm:pt>
    <dgm:pt modelId="{B96CD17B-9417-4A33-8975-1993450353AC}" type="pres">
      <dgm:prSet presAssocID="{110DD20B-ABC9-43A7-8D77-784386BFC2C4}" presName="parTx" presStyleLbl="revTx" presStyleIdx="0" presStyleCnt="2">
        <dgm:presLayoutVars>
          <dgm:chMax val="0"/>
          <dgm:chPref val="0"/>
        </dgm:presLayoutVars>
      </dgm:prSet>
      <dgm:spPr/>
    </dgm:pt>
    <dgm:pt modelId="{6FCFAC3D-8B69-4C59-9C2C-888A2542B604}" type="pres">
      <dgm:prSet presAssocID="{684AFE1F-6D35-46A8-936F-756778DCA5E9}" presName="sibTrans" presStyleCnt="0"/>
      <dgm:spPr/>
    </dgm:pt>
    <dgm:pt modelId="{D0455A7D-C31A-4213-8637-1CE457C71D8C}" type="pres">
      <dgm:prSet presAssocID="{331FBFDA-705B-4C4B-BEAC-7E076F38DC5C}" presName="compNode" presStyleCnt="0"/>
      <dgm:spPr/>
    </dgm:pt>
    <dgm:pt modelId="{F9607446-9157-40A5-A069-1C8EBE1C7016}" type="pres">
      <dgm:prSet presAssocID="{331FBFDA-705B-4C4B-BEAC-7E076F38DC5C}" presName="bgRect" presStyleLbl="bgShp" presStyleIdx="1" presStyleCnt="2"/>
      <dgm:spPr>
        <a:solidFill>
          <a:srgbClr val="E0E6E6"/>
        </a:solidFill>
      </dgm:spPr>
    </dgm:pt>
    <dgm:pt modelId="{0A64683D-FADD-4365-85B2-F1289BF7A270}" type="pres">
      <dgm:prSet presAssocID="{331FBFDA-705B-4C4B-BEAC-7E076F38DC5C}" presName="iconRect" presStyleLbl="node1" presStyleIdx="1" presStyleCnt="2"/>
      <dgm:spPr>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stomer Review"/>
        </a:ext>
      </dgm:extLst>
    </dgm:pt>
    <dgm:pt modelId="{F668DB1D-BEC5-4A5C-8260-EC16AEBEB359}" type="pres">
      <dgm:prSet presAssocID="{331FBFDA-705B-4C4B-BEAC-7E076F38DC5C}" presName="spaceRect" presStyleCnt="0"/>
      <dgm:spPr/>
    </dgm:pt>
    <dgm:pt modelId="{F2F63B17-4539-4B37-A634-3F627AEB9856}" type="pres">
      <dgm:prSet presAssocID="{331FBFDA-705B-4C4B-BEAC-7E076F38DC5C}" presName="parTx" presStyleLbl="revTx" presStyleIdx="1" presStyleCnt="2">
        <dgm:presLayoutVars>
          <dgm:chMax val="0"/>
          <dgm:chPref val="0"/>
        </dgm:presLayoutVars>
      </dgm:prSet>
      <dgm:spPr/>
    </dgm:pt>
  </dgm:ptLst>
  <dgm:cxnLst>
    <dgm:cxn modelId="{C4C23370-05D6-4F08-AABB-415623235C92}" type="presOf" srcId="{5C7ED627-FAF9-49A1-BF80-0D9B9F6111C0}" destId="{4F76310A-C9B0-4F31-A111-6622962A3C15}" srcOrd="0" destOrd="0" presId="urn:microsoft.com/office/officeart/2018/2/layout/IconVerticalSolidList"/>
    <dgm:cxn modelId="{D2EB8D77-50FE-4E7D-BC2C-F97E6ACE1581}" srcId="{5C7ED627-FAF9-49A1-BF80-0D9B9F6111C0}" destId="{331FBFDA-705B-4C4B-BEAC-7E076F38DC5C}" srcOrd="1" destOrd="0" parTransId="{A113FE96-0959-4ADE-A821-1653D28175F4}" sibTransId="{0C8BFF47-0EB1-4452-AE9F-27273C3D7316}"/>
    <dgm:cxn modelId="{99DB5084-6425-49AA-9449-2796943DDE71}" type="presOf" srcId="{110DD20B-ABC9-43A7-8D77-784386BFC2C4}" destId="{B96CD17B-9417-4A33-8975-1993450353AC}" srcOrd="0" destOrd="0" presId="urn:microsoft.com/office/officeart/2018/2/layout/IconVerticalSolidList"/>
    <dgm:cxn modelId="{44100187-45AE-4714-A88C-89BACA04E38F}" type="presOf" srcId="{331FBFDA-705B-4C4B-BEAC-7E076F38DC5C}" destId="{F2F63B17-4539-4B37-A634-3F627AEB9856}" srcOrd="0" destOrd="0" presId="urn:microsoft.com/office/officeart/2018/2/layout/IconVerticalSolidList"/>
    <dgm:cxn modelId="{9EC83EBE-3122-4915-8B13-B8E2860FFDC7}" srcId="{5C7ED627-FAF9-49A1-BF80-0D9B9F6111C0}" destId="{110DD20B-ABC9-43A7-8D77-784386BFC2C4}" srcOrd="0" destOrd="0" parTransId="{D4C5356C-6DF6-40A7-935A-81FD9617DE8D}" sibTransId="{684AFE1F-6D35-46A8-936F-756778DCA5E9}"/>
    <dgm:cxn modelId="{13E35FBE-A4C2-42D5-9E60-518E26CDE608}" type="presParOf" srcId="{4F76310A-C9B0-4F31-A111-6622962A3C15}" destId="{473B29A6-6968-402B-A293-D56EDCB89643}" srcOrd="0" destOrd="0" presId="urn:microsoft.com/office/officeart/2018/2/layout/IconVerticalSolidList"/>
    <dgm:cxn modelId="{3BE78F22-3DE1-410B-936A-F3AC907A76F0}" type="presParOf" srcId="{473B29A6-6968-402B-A293-D56EDCB89643}" destId="{A386B935-4524-4C0F-927D-84FA8C35B15B}" srcOrd="0" destOrd="0" presId="urn:microsoft.com/office/officeart/2018/2/layout/IconVerticalSolidList"/>
    <dgm:cxn modelId="{14006EE2-1A7D-435D-9660-5B395B772B02}" type="presParOf" srcId="{473B29A6-6968-402B-A293-D56EDCB89643}" destId="{61E184FA-D181-4513-A189-E2B0CF101356}" srcOrd="1" destOrd="0" presId="urn:microsoft.com/office/officeart/2018/2/layout/IconVerticalSolidList"/>
    <dgm:cxn modelId="{7D447444-1891-415E-AA74-117264A6CD4D}" type="presParOf" srcId="{473B29A6-6968-402B-A293-D56EDCB89643}" destId="{B2F7A92C-4C7A-43B0-9D7D-5192DA7A367A}" srcOrd="2" destOrd="0" presId="urn:microsoft.com/office/officeart/2018/2/layout/IconVerticalSolidList"/>
    <dgm:cxn modelId="{98310E79-8453-46BB-B737-E6883BEF2F4E}" type="presParOf" srcId="{473B29A6-6968-402B-A293-D56EDCB89643}" destId="{B96CD17B-9417-4A33-8975-1993450353AC}" srcOrd="3" destOrd="0" presId="urn:microsoft.com/office/officeart/2018/2/layout/IconVerticalSolidList"/>
    <dgm:cxn modelId="{BE2011BF-8C68-4464-8746-206638F6CA43}" type="presParOf" srcId="{4F76310A-C9B0-4F31-A111-6622962A3C15}" destId="{6FCFAC3D-8B69-4C59-9C2C-888A2542B604}" srcOrd="1" destOrd="0" presId="urn:microsoft.com/office/officeart/2018/2/layout/IconVerticalSolidList"/>
    <dgm:cxn modelId="{003E8092-299D-4DBE-845D-4DC90CD86E9B}" type="presParOf" srcId="{4F76310A-C9B0-4F31-A111-6622962A3C15}" destId="{D0455A7D-C31A-4213-8637-1CE457C71D8C}" srcOrd="2" destOrd="0" presId="urn:microsoft.com/office/officeart/2018/2/layout/IconVerticalSolidList"/>
    <dgm:cxn modelId="{D5F2180E-26BB-471F-BB0E-AF44C3F84630}" type="presParOf" srcId="{D0455A7D-C31A-4213-8637-1CE457C71D8C}" destId="{F9607446-9157-40A5-A069-1C8EBE1C7016}" srcOrd="0" destOrd="0" presId="urn:microsoft.com/office/officeart/2018/2/layout/IconVerticalSolidList"/>
    <dgm:cxn modelId="{12525E72-6DEE-4011-8AA6-21B160866D93}" type="presParOf" srcId="{D0455A7D-C31A-4213-8637-1CE457C71D8C}" destId="{0A64683D-FADD-4365-85B2-F1289BF7A270}" srcOrd="1" destOrd="0" presId="urn:microsoft.com/office/officeart/2018/2/layout/IconVerticalSolidList"/>
    <dgm:cxn modelId="{D4BC1D3B-B119-4D7C-8A37-0CEBAD57D24D}" type="presParOf" srcId="{D0455A7D-C31A-4213-8637-1CE457C71D8C}" destId="{F668DB1D-BEC5-4A5C-8260-EC16AEBEB359}" srcOrd="2" destOrd="0" presId="urn:microsoft.com/office/officeart/2018/2/layout/IconVerticalSolidList"/>
    <dgm:cxn modelId="{AF6B618A-0C94-417C-AADD-BB7D728E1EEE}" type="presParOf" srcId="{D0455A7D-C31A-4213-8637-1CE457C71D8C}" destId="{F2F63B17-4539-4B37-A634-3F627AEB985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D27219-4AD7-400D-87EB-F6A26E98FDA6}">
      <dsp:nvSpPr>
        <dsp:cNvPr id="0" name=""/>
        <dsp:cNvSpPr/>
      </dsp:nvSpPr>
      <dsp:spPr>
        <a:xfrm>
          <a:off x="695375" y="378922"/>
          <a:ext cx="1990125" cy="1990125"/>
        </a:xfrm>
        <a:prstGeom prst="round2DiagRect">
          <a:avLst>
            <a:gd name="adj1" fmla="val 29727"/>
            <a:gd name="adj2" fmla="val 0"/>
          </a:avLst>
        </a:prstGeom>
        <a:solidFill>
          <a:srgbClr val="E0E6E6"/>
        </a:solidFill>
        <a:ln>
          <a:noFill/>
        </a:ln>
        <a:effectLst/>
      </dsp:spPr>
      <dsp:style>
        <a:lnRef idx="0">
          <a:scrgbClr r="0" g="0" b="0"/>
        </a:lnRef>
        <a:fillRef idx="1">
          <a:scrgbClr r="0" g="0" b="0"/>
        </a:fillRef>
        <a:effectRef idx="0">
          <a:scrgbClr r="0" g="0" b="0"/>
        </a:effectRef>
        <a:fontRef idx="minor"/>
      </dsp:style>
    </dsp:sp>
    <dsp:sp modelId="{14A6F030-70EA-49F5-AD8A-411ABDC898E6}">
      <dsp:nvSpPr>
        <dsp:cNvPr id="0" name=""/>
        <dsp:cNvSpPr/>
      </dsp:nvSpPr>
      <dsp:spPr>
        <a:xfrm>
          <a:off x="1119500" y="803047"/>
          <a:ext cx="1141875" cy="1141875"/>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5C5737-35D3-4308-83DA-5596AD5D5749}">
      <dsp:nvSpPr>
        <dsp:cNvPr id="0" name=""/>
        <dsp:cNvSpPr/>
      </dsp:nvSpPr>
      <dsp:spPr>
        <a:xfrm>
          <a:off x="59187" y="298892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baseline="0"/>
            <a:t>Learn about the TCHATT Program</a:t>
          </a:r>
        </a:p>
      </dsp:txBody>
      <dsp:txXfrm>
        <a:off x="59187" y="2988923"/>
        <a:ext cx="3262500" cy="720000"/>
      </dsp:txXfrm>
    </dsp:sp>
    <dsp:sp modelId="{45E3D129-4DA3-4D7D-898F-E705A884FE3B}">
      <dsp:nvSpPr>
        <dsp:cNvPr id="0" name=""/>
        <dsp:cNvSpPr/>
      </dsp:nvSpPr>
      <dsp:spPr>
        <a:xfrm>
          <a:off x="4528813" y="378922"/>
          <a:ext cx="1990125" cy="1990125"/>
        </a:xfrm>
        <a:prstGeom prst="round2DiagRect">
          <a:avLst>
            <a:gd name="adj1" fmla="val 29727"/>
            <a:gd name="adj2" fmla="val 0"/>
          </a:avLst>
        </a:prstGeom>
        <a:solidFill>
          <a:srgbClr val="E0E6E6"/>
        </a:solidFill>
        <a:ln>
          <a:noFill/>
        </a:ln>
        <a:effectLst/>
      </dsp:spPr>
      <dsp:style>
        <a:lnRef idx="0">
          <a:scrgbClr r="0" g="0" b="0"/>
        </a:lnRef>
        <a:fillRef idx="1">
          <a:scrgbClr r="0" g="0" b="0"/>
        </a:fillRef>
        <a:effectRef idx="0">
          <a:scrgbClr r="0" g="0" b="0"/>
        </a:effectRef>
        <a:fontRef idx="minor"/>
      </dsp:style>
    </dsp:sp>
    <dsp:sp modelId="{49F8BD51-742C-499C-AB84-CC30AC2E708D}">
      <dsp:nvSpPr>
        <dsp:cNvPr id="0" name=""/>
        <dsp:cNvSpPr/>
      </dsp:nvSpPr>
      <dsp:spPr>
        <a:xfrm>
          <a:off x="4952938" y="803047"/>
          <a:ext cx="1141875" cy="1141875"/>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EC5F4-075C-4DE6-8616-389608D4F5B7}">
      <dsp:nvSpPr>
        <dsp:cNvPr id="0" name=""/>
        <dsp:cNvSpPr/>
      </dsp:nvSpPr>
      <dsp:spPr>
        <a:xfrm>
          <a:off x="3892625" y="298892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baseline="0"/>
            <a:t>Understand your role in the TCHATT Process</a:t>
          </a:r>
        </a:p>
      </dsp:txBody>
      <dsp:txXfrm>
        <a:off x="3892625" y="2988923"/>
        <a:ext cx="3262500" cy="720000"/>
      </dsp:txXfrm>
    </dsp:sp>
    <dsp:sp modelId="{6F4E2609-43CE-445E-B428-9D09B135DE69}">
      <dsp:nvSpPr>
        <dsp:cNvPr id="0" name=""/>
        <dsp:cNvSpPr/>
      </dsp:nvSpPr>
      <dsp:spPr>
        <a:xfrm>
          <a:off x="8362250" y="378922"/>
          <a:ext cx="1990125" cy="1990125"/>
        </a:xfrm>
        <a:prstGeom prst="round2DiagRect">
          <a:avLst>
            <a:gd name="adj1" fmla="val 29727"/>
            <a:gd name="adj2" fmla="val 0"/>
          </a:avLst>
        </a:prstGeom>
        <a:solidFill>
          <a:srgbClr val="E0E6E6"/>
        </a:solidFill>
        <a:ln>
          <a:noFill/>
        </a:ln>
        <a:effectLst/>
      </dsp:spPr>
      <dsp:style>
        <a:lnRef idx="0">
          <a:scrgbClr r="0" g="0" b="0"/>
        </a:lnRef>
        <a:fillRef idx="1">
          <a:scrgbClr r="0" g="0" b="0"/>
        </a:fillRef>
        <a:effectRef idx="0">
          <a:scrgbClr r="0" g="0" b="0"/>
        </a:effectRef>
        <a:fontRef idx="minor"/>
      </dsp:style>
    </dsp:sp>
    <dsp:sp modelId="{9CB82CD4-EA18-430B-B8F6-62783D1EC77D}">
      <dsp:nvSpPr>
        <dsp:cNvPr id="0" name=""/>
        <dsp:cNvSpPr/>
      </dsp:nvSpPr>
      <dsp:spPr>
        <a:xfrm>
          <a:off x="8786375" y="803047"/>
          <a:ext cx="1141875" cy="1141875"/>
        </a:xfrm>
        <a:prstGeom prst="rect">
          <a:avLst/>
        </a:prstGeom>
        <a:blipFill>
          <a:blip xmlns:r="http://schemas.openxmlformats.org/officeDocument/2006/relationships" r:embed="rId5">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864305-332B-4191-A13A-4AFE09D2DE23}">
      <dsp:nvSpPr>
        <dsp:cNvPr id="0" name=""/>
        <dsp:cNvSpPr/>
      </dsp:nvSpPr>
      <dsp:spPr>
        <a:xfrm>
          <a:off x="7726063" y="2988923"/>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cap="none" baseline="0"/>
            <a:t>Learn how to make a referral to TCHATT</a:t>
          </a:r>
        </a:p>
      </dsp:txBody>
      <dsp:txXfrm>
        <a:off x="7726063" y="2988923"/>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D0EE-15E2-4113-9C73-2C38295E2416}">
      <dsp:nvSpPr>
        <dsp:cNvPr id="0" name=""/>
        <dsp:cNvSpPr/>
      </dsp:nvSpPr>
      <dsp:spPr>
        <a:xfrm>
          <a:off x="0" y="2458"/>
          <a:ext cx="7027862" cy="1245939"/>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DC26D847-0421-4BCC-B1D7-4A7B3BFB34D4}">
      <dsp:nvSpPr>
        <dsp:cNvPr id="0" name=""/>
        <dsp:cNvSpPr/>
      </dsp:nvSpPr>
      <dsp:spPr>
        <a:xfrm>
          <a:off x="376896" y="282794"/>
          <a:ext cx="685266" cy="685266"/>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7E89CF-778A-4F42-AF92-F3DC7F211667}">
      <dsp:nvSpPr>
        <dsp:cNvPr id="0" name=""/>
        <dsp:cNvSpPr/>
      </dsp:nvSpPr>
      <dsp:spPr>
        <a:xfrm>
          <a:off x="1439060" y="2458"/>
          <a:ext cx="5588801" cy="1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62" tIns="131862" rIns="131862" bIns="131862" numCol="1" spcCol="1270" anchor="ctr" anchorCtr="0">
          <a:noAutofit/>
        </a:bodyPr>
        <a:lstStyle/>
        <a:p>
          <a:pPr marL="0" lvl="0" indent="0" algn="l" defTabSz="977900">
            <a:lnSpc>
              <a:spcPct val="90000"/>
            </a:lnSpc>
            <a:spcBef>
              <a:spcPct val="0"/>
            </a:spcBef>
            <a:spcAft>
              <a:spcPct val="35000"/>
            </a:spcAft>
            <a:buNone/>
          </a:pPr>
          <a:r>
            <a:rPr lang="en-US" sz="2200" b="0" i="0" kern="1200"/>
            <a:t>Texas Child Health Access Through Telemedicine (TCHATT)</a:t>
          </a:r>
          <a:endParaRPr lang="en-US" sz="2200" kern="1200"/>
        </a:p>
      </dsp:txBody>
      <dsp:txXfrm>
        <a:off x="1439060" y="2458"/>
        <a:ext cx="5588801" cy="1245939"/>
      </dsp:txXfrm>
    </dsp:sp>
    <dsp:sp modelId="{1BB899FE-4EE2-4D69-89EA-1DCFE919B2BF}">
      <dsp:nvSpPr>
        <dsp:cNvPr id="0" name=""/>
        <dsp:cNvSpPr/>
      </dsp:nvSpPr>
      <dsp:spPr>
        <a:xfrm>
          <a:off x="0" y="1559882"/>
          <a:ext cx="7027862" cy="1245939"/>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31B62352-EF45-4ADE-9CF7-E02339524B30}">
      <dsp:nvSpPr>
        <dsp:cNvPr id="0" name=""/>
        <dsp:cNvSpPr/>
      </dsp:nvSpPr>
      <dsp:spPr>
        <a:xfrm>
          <a:off x="376896" y="1840219"/>
          <a:ext cx="685266" cy="685266"/>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0051D7-654E-42AB-8080-E8E45EBD97AC}">
      <dsp:nvSpPr>
        <dsp:cNvPr id="0" name=""/>
        <dsp:cNvSpPr/>
      </dsp:nvSpPr>
      <dsp:spPr>
        <a:xfrm>
          <a:off x="1439060" y="1559882"/>
          <a:ext cx="5588801" cy="1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62" tIns="131862" rIns="131862" bIns="131862" numCol="1" spcCol="1270" anchor="ctr" anchorCtr="0">
          <a:noAutofit/>
        </a:bodyPr>
        <a:lstStyle/>
        <a:p>
          <a:pPr marL="0" lvl="0" indent="0" algn="l" defTabSz="977900">
            <a:lnSpc>
              <a:spcPct val="90000"/>
            </a:lnSpc>
            <a:spcBef>
              <a:spcPct val="0"/>
            </a:spcBef>
            <a:spcAft>
              <a:spcPct val="35000"/>
            </a:spcAft>
            <a:buNone/>
          </a:pPr>
          <a:r>
            <a:rPr lang="en-US" sz="2200" b="0" i="0" kern="1200"/>
            <a:t>State-Funded (no cost) virtual behavioral health program for identifying and assessing mental health needs</a:t>
          </a:r>
          <a:endParaRPr lang="en-US" sz="2200" kern="1200"/>
        </a:p>
      </dsp:txBody>
      <dsp:txXfrm>
        <a:off x="1439060" y="1559882"/>
        <a:ext cx="5588801" cy="1245939"/>
      </dsp:txXfrm>
    </dsp:sp>
    <dsp:sp modelId="{EE411757-299C-41FB-9047-D1F56D821D5D}">
      <dsp:nvSpPr>
        <dsp:cNvPr id="0" name=""/>
        <dsp:cNvSpPr/>
      </dsp:nvSpPr>
      <dsp:spPr>
        <a:xfrm>
          <a:off x="0" y="3117306"/>
          <a:ext cx="7027862" cy="1245939"/>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A0B7ABEC-9A7B-490B-A24E-29B1AC9EC688}">
      <dsp:nvSpPr>
        <dsp:cNvPr id="0" name=""/>
        <dsp:cNvSpPr/>
      </dsp:nvSpPr>
      <dsp:spPr>
        <a:xfrm>
          <a:off x="376896" y="3397643"/>
          <a:ext cx="685266" cy="685266"/>
        </a:xfrm>
        <a:prstGeom prst="rect">
          <a:avLst/>
        </a:prstGeom>
        <a:blipFill>
          <a:blip xmlns:r="http://schemas.openxmlformats.org/officeDocument/2006/relationships" r:embed="rId5">
            <a:duotone>
              <a:prstClr val="black"/>
              <a:schemeClr val="accent5">
                <a:tint val="45000"/>
                <a:satMod val="400000"/>
              </a:schemeClr>
            </a:duotone>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C19753-A028-4BF6-B924-6F8BC813D666}">
      <dsp:nvSpPr>
        <dsp:cNvPr id="0" name=""/>
        <dsp:cNvSpPr/>
      </dsp:nvSpPr>
      <dsp:spPr>
        <a:xfrm>
          <a:off x="1439060" y="3117306"/>
          <a:ext cx="5588801" cy="1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62" tIns="131862" rIns="131862" bIns="131862" numCol="1" spcCol="1270" anchor="ctr" anchorCtr="0">
          <a:noAutofit/>
        </a:bodyPr>
        <a:lstStyle/>
        <a:p>
          <a:pPr marL="0" lvl="0" indent="0" algn="l" defTabSz="977900">
            <a:lnSpc>
              <a:spcPct val="90000"/>
            </a:lnSpc>
            <a:spcBef>
              <a:spcPct val="0"/>
            </a:spcBef>
            <a:spcAft>
              <a:spcPct val="35000"/>
            </a:spcAft>
            <a:buNone/>
          </a:pPr>
          <a:r>
            <a:rPr lang="en-US" sz="2200" b="0" i="0" kern="1200"/>
            <a:t>Provides access to mental health care services for your students via Zoom</a:t>
          </a:r>
          <a:endParaRPr lang="en-US" sz="2200" kern="1200"/>
        </a:p>
      </dsp:txBody>
      <dsp:txXfrm>
        <a:off x="1439060" y="3117306"/>
        <a:ext cx="5588801" cy="1245939"/>
      </dsp:txXfrm>
    </dsp:sp>
    <dsp:sp modelId="{F4B17E65-0DB1-4F55-8F05-8DB0BA2DFF7A}">
      <dsp:nvSpPr>
        <dsp:cNvPr id="0" name=""/>
        <dsp:cNvSpPr/>
      </dsp:nvSpPr>
      <dsp:spPr>
        <a:xfrm>
          <a:off x="0" y="4674731"/>
          <a:ext cx="7027862" cy="1245939"/>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7AA42662-495C-4D50-8E22-F8B8FBD55ADF}">
      <dsp:nvSpPr>
        <dsp:cNvPr id="0" name=""/>
        <dsp:cNvSpPr/>
      </dsp:nvSpPr>
      <dsp:spPr>
        <a:xfrm>
          <a:off x="376896" y="4955067"/>
          <a:ext cx="685266" cy="685266"/>
        </a:xfrm>
        <a:prstGeom prst="rect">
          <a:avLst/>
        </a:prstGeom>
        <a:blipFill>
          <a:blip xmlns:r="http://schemas.openxmlformats.org/officeDocument/2006/relationships" r:embed="rId7">
            <a:duotone>
              <a:prstClr val="black"/>
              <a:schemeClr val="accent5">
                <a:tint val="45000"/>
                <a:satMod val="400000"/>
              </a:schemeClr>
            </a:duotone>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D2124-65F4-4DF0-99A8-C2C7D53149C9}">
      <dsp:nvSpPr>
        <dsp:cNvPr id="0" name=""/>
        <dsp:cNvSpPr/>
      </dsp:nvSpPr>
      <dsp:spPr>
        <a:xfrm>
          <a:off x="1439060" y="4674731"/>
          <a:ext cx="5588801" cy="1245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862" tIns="131862" rIns="131862" bIns="131862" numCol="1" spcCol="1270" anchor="ctr" anchorCtr="0">
          <a:noAutofit/>
        </a:bodyPr>
        <a:lstStyle/>
        <a:p>
          <a:pPr marL="0" lvl="0" indent="0" algn="l" defTabSz="977900">
            <a:lnSpc>
              <a:spcPct val="90000"/>
            </a:lnSpc>
            <a:spcBef>
              <a:spcPct val="0"/>
            </a:spcBef>
            <a:spcAft>
              <a:spcPct val="35000"/>
            </a:spcAft>
            <a:buNone/>
          </a:pPr>
          <a:r>
            <a:rPr lang="en-US" sz="2200" b="0" i="0" kern="1200"/>
            <a:t>Services may include therapy, psychiatry, and/or case management support</a:t>
          </a:r>
          <a:endParaRPr lang="en-US" sz="2200" kern="1200"/>
        </a:p>
      </dsp:txBody>
      <dsp:txXfrm>
        <a:off x="1439060" y="4674731"/>
        <a:ext cx="5588801" cy="1245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6B935-4524-4C0F-927D-84FA8C35B15B}">
      <dsp:nvSpPr>
        <dsp:cNvPr id="0" name=""/>
        <dsp:cNvSpPr/>
      </dsp:nvSpPr>
      <dsp:spPr>
        <a:xfrm>
          <a:off x="0" y="962508"/>
          <a:ext cx="7027862" cy="1776938"/>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61E184FA-D181-4513-A189-E2B0CF101356}">
      <dsp:nvSpPr>
        <dsp:cNvPr id="0" name=""/>
        <dsp:cNvSpPr/>
      </dsp:nvSpPr>
      <dsp:spPr>
        <a:xfrm>
          <a:off x="537523" y="1362319"/>
          <a:ext cx="977316" cy="977316"/>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CD17B-9417-4A33-8975-1993450353AC}">
      <dsp:nvSpPr>
        <dsp:cNvPr id="0" name=""/>
        <dsp:cNvSpPr/>
      </dsp:nvSpPr>
      <dsp:spPr>
        <a:xfrm>
          <a:off x="2052364" y="962508"/>
          <a:ext cx="4975497" cy="177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059" tIns="188059" rIns="188059" bIns="188059" numCol="1" spcCol="1270" anchor="ctr" anchorCtr="0">
          <a:noAutofit/>
        </a:bodyPr>
        <a:lstStyle/>
        <a:p>
          <a:pPr marL="0" lvl="0" indent="0" algn="l" defTabSz="889000">
            <a:lnSpc>
              <a:spcPct val="90000"/>
            </a:lnSpc>
            <a:spcBef>
              <a:spcPct val="0"/>
            </a:spcBef>
            <a:spcAft>
              <a:spcPct val="35000"/>
            </a:spcAft>
            <a:buNone/>
          </a:pPr>
          <a:r>
            <a:rPr lang="en-US" sz="2000" kern="1200"/>
            <a:t>If you have questions or concerns if TCHATT is right for a particular student, you can complete this form and receive a call within 2 business days from a TCHATT leader for case consultation.</a:t>
          </a:r>
        </a:p>
      </dsp:txBody>
      <dsp:txXfrm>
        <a:off x="2052364" y="962508"/>
        <a:ext cx="4975497" cy="1776938"/>
      </dsp:txXfrm>
    </dsp:sp>
    <dsp:sp modelId="{F9607446-9157-40A5-A069-1C8EBE1C7016}">
      <dsp:nvSpPr>
        <dsp:cNvPr id="0" name=""/>
        <dsp:cNvSpPr/>
      </dsp:nvSpPr>
      <dsp:spPr>
        <a:xfrm>
          <a:off x="0" y="3183681"/>
          <a:ext cx="7027862" cy="1776938"/>
        </a:xfrm>
        <a:prstGeom prst="roundRect">
          <a:avLst>
            <a:gd name="adj" fmla="val 10000"/>
          </a:avLst>
        </a:prstGeom>
        <a:solidFill>
          <a:srgbClr val="E0E6E6"/>
        </a:solidFill>
        <a:ln>
          <a:noFill/>
        </a:ln>
        <a:effectLst/>
      </dsp:spPr>
      <dsp:style>
        <a:lnRef idx="0">
          <a:scrgbClr r="0" g="0" b="0"/>
        </a:lnRef>
        <a:fillRef idx="1">
          <a:scrgbClr r="0" g="0" b="0"/>
        </a:fillRef>
        <a:effectRef idx="0">
          <a:scrgbClr r="0" g="0" b="0"/>
        </a:effectRef>
        <a:fontRef idx="minor"/>
      </dsp:style>
    </dsp:sp>
    <dsp:sp modelId="{0A64683D-FADD-4365-85B2-F1289BF7A270}">
      <dsp:nvSpPr>
        <dsp:cNvPr id="0" name=""/>
        <dsp:cNvSpPr/>
      </dsp:nvSpPr>
      <dsp:spPr>
        <a:xfrm>
          <a:off x="537523" y="3583493"/>
          <a:ext cx="977316" cy="977316"/>
        </a:xfrm>
        <a:prstGeom prst="rect">
          <a:avLst/>
        </a:prstGeom>
        <a:blipFill>
          <a:blip xmlns:r="http://schemas.openxmlformats.org/officeDocument/2006/relationships" r:embed="rId3">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F63B17-4539-4B37-A634-3F627AEB9856}">
      <dsp:nvSpPr>
        <dsp:cNvPr id="0" name=""/>
        <dsp:cNvSpPr/>
      </dsp:nvSpPr>
      <dsp:spPr>
        <a:xfrm>
          <a:off x="2052364" y="3183681"/>
          <a:ext cx="4975497" cy="1776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059" tIns="188059" rIns="188059" bIns="188059" numCol="1" spcCol="1270" anchor="ctr" anchorCtr="0">
          <a:noAutofit/>
        </a:bodyPr>
        <a:lstStyle/>
        <a:p>
          <a:pPr marL="0" lvl="0" indent="0" algn="l" defTabSz="889000">
            <a:lnSpc>
              <a:spcPct val="90000"/>
            </a:lnSpc>
            <a:spcBef>
              <a:spcPct val="0"/>
            </a:spcBef>
            <a:spcAft>
              <a:spcPct val="35000"/>
            </a:spcAft>
            <a:buNone/>
          </a:pPr>
          <a:r>
            <a:rPr lang="en-US" sz="2000" kern="1200"/>
            <a:t>Form is found on the </a:t>
          </a:r>
          <a:r>
            <a:rPr lang="en-US" sz="2000" kern="1200">
              <a:hlinkClick xmlns:r="http://schemas.openxmlformats.org/officeDocument/2006/relationships" r:id="rId5"/>
            </a:rPr>
            <a:t>Hidden Counselor Page</a:t>
          </a:r>
          <a:r>
            <a:rPr lang="en-US" sz="2000" kern="1200"/>
            <a:t> under “</a:t>
          </a:r>
          <a:r>
            <a:rPr lang="en-US" sz="2000" kern="1200">
              <a:hlinkClick xmlns:r="http://schemas.openxmlformats.org/officeDocument/2006/relationships" r:id="rId6"/>
            </a:rPr>
            <a:t>TCHATT Consultation Request</a:t>
          </a:r>
          <a:r>
            <a:rPr lang="en-US" sz="2000" kern="1200"/>
            <a:t>”</a:t>
          </a:r>
        </a:p>
      </dsp:txBody>
      <dsp:txXfrm>
        <a:off x="2052364" y="3183681"/>
        <a:ext cx="4975497" cy="177693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8D38F-4BF6-4BDF-A1BD-062E504BE03B}"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26C89-A816-4FDD-B8D0-9CAE114046AA}" type="slidenum">
              <a:rPr lang="en-US" smtClean="0"/>
              <a:t>‹#›</a:t>
            </a:fld>
            <a:endParaRPr lang="en-US"/>
          </a:p>
        </p:txBody>
      </p:sp>
    </p:spTree>
    <p:extLst>
      <p:ext uri="{BB962C8B-B14F-4D97-AF65-F5344CB8AC3E}">
        <p14:creationId xmlns:p14="http://schemas.microsoft.com/office/powerpoint/2010/main" val="3252596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D1938DA8-1E55-0B70-60E6-410532418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213" t="376" r="12073" b="86716"/>
          <a:stretch/>
        </p:blipFill>
        <p:spPr>
          <a:xfrm>
            <a:off x="0" y="0"/>
            <a:ext cx="12192000" cy="6858000"/>
          </a:xfrm>
          <a:prstGeom prst="rect">
            <a:avLst/>
          </a:prstGeom>
        </p:spPr>
      </p:pic>
      <p:sp>
        <p:nvSpPr>
          <p:cNvPr id="2" name="Title 1">
            <a:extLst>
              <a:ext uri="{FF2B5EF4-FFF2-40B4-BE49-F238E27FC236}">
                <a16:creationId xmlns:a16="http://schemas.microsoft.com/office/drawing/2014/main" id="{7B2280BB-22D9-8F47-8221-C971BDD62F28}"/>
              </a:ext>
            </a:extLst>
          </p:cNvPr>
          <p:cNvSpPr>
            <a:spLocks noGrp="1"/>
          </p:cNvSpPr>
          <p:nvPr>
            <p:ph type="title" hasCustomPrompt="1"/>
          </p:nvPr>
        </p:nvSpPr>
        <p:spPr>
          <a:xfrm>
            <a:off x="831850" y="1858779"/>
            <a:ext cx="10515600" cy="2253235"/>
          </a:xfrm>
          <a:prstGeom prst="rect">
            <a:avLst/>
          </a:prstGeom>
        </p:spPr>
        <p:txBody>
          <a:bodyPr anchor="t"/>
          <a:lstStyle>
            <a:lvl1pPr algn="l">
              <a:defRPr sz="6000" b="0" i="0">
                <a:solidFill>
                  <a:schemeClr val="bg1"/>
                </a:solidFill>
                <a:latin typeface="Halyard Display"/>
                <a:cs typeface="Calibri Light" panose="020F0302020204030204" pitchFamily="34" charset="0"/>
              </a:defRPr>
            </a:lvl1pPr>
          </a:lstStyle>
          <a:p>
            <a:r>
              <a:rPr lang="en-US"/>
              <a:t>Presentation title [click to edit]</a:t>
            </a:r>
          </a:p>
        </p:txBody>
      </p:sp>
      <p:sp>
        <p:nvSpPr>
          <p:cNvPr id="3" name="Text Placeholder 2">
            <a:extLst>
              <a:ext uri="{FF2B5EF4-FFF2-40B4-BE49-F238E27FC236}">
                <a16:creationId xmlns:a16="http://schemas.microsoft.com/office/drawing/2014/main" id="{F68437C6-DB80-6D44-9554-5C9A55C703E1}"/>
              </a:ext>
            </a:extLst>
          </p:cNvPr>
          <p:cNvSpPr>
            <a:spLocks noGrp="1"/>
          </p:cNvSpPr>
          <p:nvPr>
            <p:ph type="body" idx="1" hasCustomPrompt="1"/>
          </p:nvPr>
        </p:nvSpPr>
        <p:spPr>
          <a:xfrm>
            <a:off x="831850" y="4248539"/>
            <a:ext cx="10515600" cy="1841112"/>
          </a:xfrm>
          <a:prstGeom prst="rect">
            <a:avLst/>
          </a:prstGeom>
        </p:spPr>
        <p:txBody>
          <a:bodyPr>
            <a:normAutofit/>
          </a:bodyPr>
          <a:lstStyle>
            <a:lvl1pPr marL="0" indent="0">
              <a:buNone/>
              <a:defRPr sz="2000" b="0" i="0">
                <a:solidFill>
                  <a:schemeClr val="bg1"/>
                </a:solidFill>
                <a:latin typeface="Halyard Display"/>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FirstName </a:t>
            </a:r>
            <a:r>
              <a:rPr lang="en-US" err="1"/>
              <a:t>LastName</a:t>
            </a:r>
            <a:r>
              <a:rPr lang="en-US"/>
              <a:t>, PhD. [click to edit]</a:t>
            </a:r>
          </a:p>
        </p:txBody>
      </p:sp>
      <p:pic>
        <p:nvPicPr>
          <p:cNvPr id="5" name="Picture 4" descr="Text&#10;&#10;Description automatically generated with low confidence">
            <a:extLst>
              <a:ext uri="{FF2B5EF4-FFF2-40B4-BE49-F238E27FC236}">
                <a16:creationId xmlns:a16="http://schemas.microsoft.com/office/drawing/2014/main" id="{71F0EEC4-52F5-CE92-777B-9F3C78F967D4}"/>
              </a:ext>
            </a:extLst>
          </p:cNvPr>
          <p:cNvPicPr>
            <a:picLocks noChangeAspect="1"/>
          </p:cNvPicPr>
          <p:nvPr userDrawn="1"/>
        </p:nvPicPr>
        <p:blipFill>
          <a:blip r:embed="rId3"/>
          <a:stretch>
            <a:fillRect/>
          </a:stretch>
        </p:blipFill>
        <p:spPr>
          <a:xfrm>
            <a:off x="820529" y="376977"/>
            <a:ext cx="4196788" cy="713454"/>
          </a:xfrm>
          <a:prstGeom prst="rect">
            <a:avLst/>
          </a:prstGeom>
        </p:spPr>
      </p:pic>
      <p:pic>
        <p:nvPicPr>
          <p:cNvPr id="7" name="Picture 6" descr="A close-up of a black and white logo&#10;&#10;Description automatically generated">
            <a:extLst>
              <a:ext uri="{FF2B5EF4-FFF2-40B4-BE49-F238E27FC236}">
                <a16:creationId xmlns:a16="http://schemas.microsoft.com/office/drawing/2014/main" id="{4995DE7A-D9DB-EFAD-3B45-C44535D54B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58699" y="376977"/>
            <a:ext cx="4520148" cy="570469"/>
          </a:xfrm>
          <a:prstGeom prst="rect">
            <a:avLst/>
          </a:prstGeom>
        </p:spPr>
      </p:pic>
    </p:spTree>
    <p:extLst>
      <p:ext uri="{BB962C8B-B14F-4D97-AF65-F5344CB8AC3E}">
        <p14:creationId xmlns:p14="http://schemas.microsoft.com/office/powerpoint/2010/main" val="148980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0810709F-D745-F77D-32F4-11CF1E7A68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43" t="45556" r="31571" b="41250"/>
          <a:stretch/>
        </p:blipFill>
        <p:spPr>
          <a:xfrm>
            <a:off x="-76200" y="-69950"/>
            <a:ext cx="4667250" cy="6927950"/>
          </a:xfrm>
          <a:prstGeom prst="rect">
            <a:avLst/>
          </a:prstGeom>
        </p:spPr>
      </p:pic>
      <p:sp>
        <p:nvSpPr>
          <p:cNvPr id="8" name="Text Placeholder 7">
            <a:extLst>
              <a:ext uri="{FF2B5EF4-FFF2-40B4-BE49-F238E27FC236}">
                <a16:creationId xmlns:a16="http://schemas.microsoft.com/office/drawing/2014/main" id="{6011D633-B3CE-E675-DB64-A5E9E058A0E0}"/>
              </a:ext>
            </a:extLst>
          </p:cNvPr>
          <p:cNvSpPr>
            <a:spLocks noGrp="1"/>
          </p:cNvSpPr>
          <p:nvPr>
            <p:ph type="body" sz="quarter" idx="10" hasCustomPrompt="1"/>
          </p:nvPr>
        </p:nvSpPr>
        <p:spPr>
          <a:xfrm>
            <a:off x="419099" y="450376"/>
            <a:ext cx="3794125" cy="3746870"/>
          </a:xfrm>
          <a:prstGeom prst="rect">
            <a:avLst/>
          </a:prstGeom>
        </p:spPr>
        <p:txBody>
          <a:bodyPr anchor="ctr">
            <a:normAutofit/>
          </a:bodyPr>
          <a:lstStyle>
            <a:lvl1pPr marL="0" indent="0">
              <a:buNone/>
              <a:defRPr sz="4000" b="0" i="0">
                <a:solidFill>
                  <a:schemeClr val="bg1"/>
                </a:solidFill>
                <a:latin typeface="Halyard Display"/>
                <a:ea typeface="Halyard Display"/>
              </a:defRPr>
            </a:lvl1pPr>
          </a:lstStyle>
          <a:p>
            <a:pPr lvl="0"/>
            <a:r>
              <a:rPr lang="en-US"/>
              <a:t>Click here to edit the title of this section</a:t>
            </a:r>
          </a:p>
        </p:txBody>
      </p:sp>
      <p:sp>
        <p:nvSpPr>
          <p:cNvPr id="12" name="Content Placeholder 11">
            <a:extLst>
              <a:ext uri="{FF2B5EF4-FFF2-40B4-BE49-F238E27FC236}">
                <a16:creationId xmlns:a16="http://schemas.microsoft.com/office/drawing/2014/main" id="{866B1885-A99D-32E1-77B7-F21D6C962852}"/>
              </a:ext>
            </a:extLst>
          </p:cNvPr>
          <p:cNvSpPr>
            <a:spLocks noGrp="1"/>
          </p:cNvSpPr>
          <p:nvPr>
            <p:ph sz="quarter" idx="11" hasCustomPrompt="1"/>
          </p:nvPr>
        </p:nvSpPr>
        <p:spPr>
          <a:xfrm>
            <a:off x="4900281" y="436728"/>
            <a:ext cx="7027862" cy="5923129"/>
          </a:xfrm>
          <a:prstGeom prst="rect">
            <a:avLst/>
          </a:prstGeom>
        </p:spPr>
        <p:txBody>
          <a:bodyPr/>
          <a:lstStyle>
            <a:lvl1pPr marL="0" indent="0">
              <a:buNone/>
              <a:defRPr sz="2400" b="0" i="0">
                <a:latin typeface="Halyard Display"/>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15" name="Slide Number Placeholder 14">
            <a:extLst>
              <a:ext uri="{FF2B5EF4-FFF2-40B4-BE49-F238E27FC236}">
                <a16:creationId xmlns:a16="http://schemas.microsoft.com/office/drawing/2014/main" id="{8285DA5D-C4F4-2B6C-C90D-D81F9D58D8CD}"/>
              </a:ext>
            </a:extLst>
          </p:cNvPr>
          <p:cNvSpPr>
            <a:spLocks noGrp="1"/>
          </p:cNvSpPr>
          <p:nvPr>
            <p:ph type="sldNum" sz="quarter" idx="14"/>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18" name="Text Placeholder 7">
            <a:extLst>
              <a:ext uri="{FF2B5EF4-FFF2-40B4-BE49-F238E27FC236}">
                <a16:creationId xmlns:a16="http://schemas.microsoft.com/office/drawing/2014/main" id="{F91A1F4A-E567-9045-4EE6-1B2A512DADEB}"/>
              </a:ext>
            </a:extLst>
          </p:cNvPr>
          <p:cNvSpPr>
            <a:spLocks noGrp="1"/>
          </p:cNvSpPr>
          <p:nvPr>
            <p:ph type="body" sz="quarter" idx="15" hasCustomPrompt="1"/>
          </p:nvPr>
        </p:nvSpPr>
        <p:spPr>
          <a:xfrm>
            <a:off x="419099" y="4392118"/>
            <a:ext cx="3794125" cy="1319134"/>
          </a:xfrm>
          <a:prstGeom prst="rect">
            <a:avLst/>
          </a:prstGeom>
        </p:spPr>
        <p:txBody>
          <a:bodyPr anchor="t">
            <a:normAutofit/>
          </a:bodyPr>
          <a:lstStyle>
            <a:lvl1pPr marL="0" indent="0">
              <a:buNone/>
              <a:defRPr sz="1800" b="0" i="0">
                <a:solidFill>
                  <a:schemeClr val="bg1"/>
                </a:solidFill>
                <a:latin typeface="Halyard Display"/>
                <a:ea typeface="Halyard Display"/>
              </a:defRPr>
            </a:lvl1pPr>
          </a:lstStyle>
          <a:p>
            <a:pPr lvl="0"/>
            <a:r>
              <a:rPr lang="en-US"/>
              <a:t>Click here to edit the subhead</a:t>
            </a:r>
          </a:p>
        </p:txBody>
      </p:sp>
      <p:pic>
        <p:nvPicPr>
          <p:cNvPr id="6" name="Picture 5" descr="Text&#10;&#10;Description automatically generated with low confidence">
            <a:extLst>
              <a:ext uri="{FF2B5EF4-FFF2-40B4-BE49-F238E27FC236}">
                <a16:creationId xmlns:a16="http://schemas.microsoft.com/office/drawing/2014/main" id="{AAC39B0E-816A-A12F-F584-EE2DDEECA32E}"/>
              </a:ext>
            </a:extLst>
          </p:cNvPr>
          <p:cNvPicPr>
            <a:picLocks noChangeAspect="1"/>
          </p:cNvPicPr>
          <p:nvPr userDrawn="1"/>
        </p:nvPicPr>
        <p:blipFill>
          <a:blip r:embed="rId3"/>
          <a:stretch>
            <a:fillRect/>
          </a:stretch>
        </p:blipFill>
        <p:spPr>
          <a:xfrm>
            <a:off x="1247775" y="6377475"/>
            <a:ext cx="2023534" cy="344000"/>
          </a:xfrm>
          <a:prstGeom prst="rect">
            <a:avLst/>
          </a:prstGeom>
        </p:spPr>
      </p:pic>
      <p:pic>
        <p:nvPicPr>
          <p:cNvPr id="4" name="Picture 3" descr="A close-up of a black and white logo&#10;&#10;Description automatically generated">
            <a:extLst>
              <a:ext uri="{FF2B5EF4-FFF2-40B4-BE49-F238E27FC236}">
                <a16:creationId xmlns:a16="http://schemas.microsoft.com/office/drawing/2014/main" id="{8AE35012-084D-5CA8-0E11-B3ECE64FBB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0877" y="5875825"/>
            <a:ext cx="2893096" cy="365125"/>
          </a:xfrm>
          <a:prstGeom prst="rect">
            <a:avLst/>
          </a:prstGeom>
        </p:spPr>
      </p:pic>
    </p:spTree>
    <p:extLst>
      <p:ext uri="{BB962C8B-B14F-4D97-AF65-F5344CB8AC3E}">
        <p14:creationId xmlns:p14="http://schemas.microsoft.com/office/powerpoint/2010/main" val="338178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horizontal">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A2E7406B-B6F1-795E-6CE4-C95B1590CB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951" t="41940" r="11415" b="56677"/>
          <a:stretch/>
        </p:blipFill>
        <p:spPr>
          <a:xfrm>
            <a:off x="-110083" y="6140535"/>
            <a:ext cx="12364751" cy="719710"/>
          </a:xfrm>
          <a:prstGeom prst="rect">
            <a:avLst/>
          </a:prstGeom>
        </p:spPr>
      </p:pic>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b="0" i="0">
                <a:latin typeface="Halyard Display"/>
                <a:ea typeface="Halyard Display"/>
              </a:defRPr>
            </a:lvl1pPr>
          </a:lstStyle>
          <a:p>
            <a:r>
              <a:rPr lang="en-US"/>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19" name="Content Placeholder 11">
            <a:extLst>
              <a:ext uri="{FF2B5EF4-FFF2-40B4-BE49-F238E27FC236}">
                <a16:creationId xmlns:a16="http://schemas.microsoft.com/office/drawing/2014/main" id="{3221BDF9-6C21-50B1-16A3-29C0C50AC828}"/>
              </a:ext>
            </a:extLst>
          </p:cNvPr>
          <p:cNvSpPr>
            <a:spLocks noGrp="1"/>
          </p:cNvSpPr>
          <p:nvPr>
            <p:ph sz="quarter" idx="11" hasCustomPrompt="1"/>
          </p:nvPr>
        </p:nvSpPr>
        <p:spPr>
          <a:xfrm>
            <a:off x="572125" y="1668270"/>
            <a:ext cx="11047751" cy="4087846"/>
          </a:xfrm>
          <a:prstGeom prst="rect">
            <a:avLst/>
          </a:prstGeom>
        </p:spPr>
        <p:txBody>
          <a:bodyPr/>
          <a:lstStyle>
            <a:lvl1pPr marL="0" indent="0">
              <a:buNone/>
              <a:defRPr sz="1800" b="0" i="0">
                <a:latin typeface="Halyard Display"/>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pic>
        <p:nvPicPr>
          <p:cNvPr id="3" name="Picture 2" descr="Text&#10;&#10;Description automatically generated with low confidence">
            <a:extLst>
              <a:ext uri="{FF2B5EF4-FFF2-40B4-BE49-F238E27FC236}">
                <a16:creationId xmlns:a16="http://schemas.microsoft.com/office/drawing/2014/main" id="{E219B761-4860-1BDE-7B68-6AFB2C52B6D8}"/>
              </a:ext>
            </a:extLst>
          </p:cNvPr>
          <p:cNvPicPr>
            <a:picLocks noChangeAspect="1"/>
          </p:cNvPicPr>
          <p:nvPr userDrawn="1"/>
        </p:nvPicPr>
        <p:blipFill>
          <a:blip r:embed="rId3"/>
          <a:stretch>
            <a:fillRect/>
          </a:stretch>
        </p:blipFill>
        <p:spPr>
          <a:xfrm>
            <a:off x="312015" y="6283324"/>
            <a:ext cx="3006919" cy="511175"/>
          </a:xfrm>
          <a:prstGeom prst="rect">
            <a:avLst/>
          </a:prstGeom>
        </p:spPr>
      </p:pic>
      <p:pic>
        <p:nvPicPr>
          <p:cNvPr id="4" name="Picture 3" descr="A close-up of a black and white logo&#10;&#10;Description automatically generated">
            <a:extLst>
              <a:ext uri="{FF2B5EF4-FFF2-40B4-BE49-F238E27FC236}">
                <a16:creationId xmlns:a16="http://schemas.microsoft.com/office/drawing/2014/main" id="{1A738FC6-7E1B-E657-E23C-2D7A48A9DD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3939" y="6283324"/>
            <a:ext cx="2893096" cy="365125"/>
          </a:xfrm>
          <a:prstGeom prst="rect">
            <a:avLst/>
          </a:prstGeom>
        </p:spPr>
      </p:pic>
    </p:spTree>
    <p:extLst>
      <p:ext uri="{BB962C8B-B14F-4D97-AF65-F5344CB8AC3E}">
        <p14:creationId xmlns:p14="http://schemas.microsoft.com/office/powerpoint/2010/main" val="171778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slide - horizontal">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2ADA933-6898-0ECD-B3DB-C4B2B402C9A2}"/>
              </a:ext>
            </a:extLst>
          </p:cNvPr>
          <p:cNvSpPr>
            <a:spLocks noGrp="1"/>
          </p:cNvSpPr>
          <p:nvPr>
            <p:ph type="title" hasCustomPrompt="1"/>
          </p:nvPr>
        </p:nvSpPr>
        <p:spPr>
          <a:xfrm>
            <a:off x="572124" y="439969"/>
            <a:ext cx="11047751" cy="863174"/>
          </a:xfrm>
          <a:prstGeom prst="rect">
            <a:avLst/>
          </a:prstGeom>
        </p:spPr>
        <p:txBody>
          <a:bodyPr>
            <a:normAutofit/>
          </a:bodyPr>
          <a:lstStyle>
            <a:lvl1pPr>
              <a:defRPr sz="3600" b="0" i="0">
                <a:latin typeface="Halyard Display"/>
                <a:ea typeface="Halyard Display"/>
              </a:defRPr>
            </a:lvl1pPr>
          </a:lstStyle>
          <a:p>
            <a:r>
              <a:rPr lang="en-US"/>
              <a:t>Click to edit title</a:t>
            </a:r>
          </a:p>
        </p:txBody>
      </p:sp>
      <p:sp>
        <p:nvSpPr>
          <p:cNvPr id="18" name="Slide Number Placeholder 17">
            <a:extLst>
              <a:ext uri="{FF2B5EF4-FFF2-40B4-BE49-F238E27FC236}">
                <a16:creationId xmlns:a16="http://schemas.microsoft.com/office/drawing/2014/main" id="{CB527243-EE3B-D02E-7669-9159B33E7076}"/>
              </a:ext>
            </a:extLst>
          </p:cNvPr>
          <p:cNvSpPr>
            <a:spLocks noGrp="1"/>
          </p:cNvSpPr>
          <p:nvPr>
            <p:ph type="sldNum" sz="quarter" idx="12"/>
          </p:nvPr>
        </p:nvSpPr>
        <p:spPr/>
        <p:txBody>
          <a:bodyPr/>
          <a:lstStyle>
            <a:lvl1pPr>
              <a:defRPr b="0" i="0">
                <a:latin typeface="Halyard Display"/>
              </a:defRPr>
            </a:lvl1pPr>
          </a:lstStyle>
          <a:p>
            <a:fld id="{213A4D56-7E8F-47EB-8C2B-FA773BDB0646}" type="slidenum">
              <a:rPr lang="en-US" smtClean="0"/>
              <a:pPr/>
              <a:t>‹#›</a:t>
            </a:fld>
            <a:endParaRPr lang="en-US"/>
          </a:p>
        </p:txBody>
      </p:sp>
      <p:sp>
        <p:nvSpPr>
          <p:cNvPr id="3" name="Picture Placeholder 2">
            <a:extLst>
              <a:ext uri="{FF2B5EF4-FFF2-40B4-BE49-F238E27FC236}">
                <a16:creationId xmlns:a16="http://schemas.microsoft.com/office/drawing/2014/main" id="{922627AB-225B-6F0B-C76D-EE2705155BF5}"/>
              </a:ext>
            </a:extLst>
          </p:cNvPr>
          <p:cNvSpPr>
            <a:spLocks noGrp="1"/>
          </p:cNvSpPr>
          <p:nvPr>
            <p:ph type="pic" sz="quarter" idx="13"/>
          </p:nvPr>
        </p:nvSpPr>
        <p:spPr>
          <a:xfrm>
            <a:off x="1505466" y="1719454"/>
            <a:ext cx="1280160" cy="1280160"/>
          </a:xfrm>
          <a:prstGeom prst="rect">
            <a:avLst/>
          </a:prstGeom>
        </p:spPr>
        <p:txBody>
          <a:bodyPr/>
          <a:lstStyle>
            <a:lvl1pPr marL="0" indent="0">
              <a:buNone/>
              <a:defRPr sz="1800">
                <a:latin typeface="Halyard Display"/>
              </a:defRPr>
            </a:lvl1pPr>
          </a:lstStyle>
          <a:p>
            <a:r>
              <a:rPr lang="en-US"/>
              <a:t>Click icon to add picture</a:t>
            </a:r>
          </a:p>
        </p:txBody>
      </p:sp>
      <p:sp>
        <p:nvSpPr>
          <p:cNvPr id="6" name="Text Placeholder 5">
            <a:extLst>
              <a:ext uri="{FF2B5EF4-FFF2-40B4-BE49-F238E27FC236}">
                <a16:creationId xmlns:a16="http://schemas.microsoft.com/office/drawing/2014/main" id="{C4730EA5-D607-8101-D5D9-0AE827544E4D}"/>
              </a:ext>
            </a:extLst>
          </p:cNvPr>
          <p:cNvSpPr>
            <a:spLocks noGrp="1"/>
          </p:cNvSpPr>
          <p:nvPr>
            <p:ph type="body" sz="quarter" idx="14" hasCustomPrompt="1"/>
          </p:nvPr>
        </p:nvSpPr>
        <p:spPr>
          <a:xfrm>
            <a:off x="571500" y="3780278"/>
            <a:ext cx="3148093" cy="1968500"/>
          </a:xfrm>
          <a:prstGeom prst="rect">
            <a:avLst/>
          </a:prstGeom>
        </p:spPr>
        <p:txBody>
          <a:bodyPr/>
          <a:lstStyle>
            <a:lvl1pPr marL="0" indent="0" algn="ctr">
              <a:buNone/>
              <a:defRPr sz="2000" b="0"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12" name="Picture Placeholder 2">
            <a:extLst>
              <a:ext uri="{FF2B5EF4-FFF2-40B4-BE49-F238E27FC236}">
                <a16:creationId xmlns:a16="http://schemas.microsoft.com/office/drawing/2014/main" id="{A7CFEA48-87E9-7C41-7567-6B9A9433819C}"/>
              </a:ext>
            </a:extLst>
          </p:cNvPr>
          <p:cNvSpPr>
            <a:spLocks noGrp="1"/>
          </p:cNvSpPr>
          <p:nvPr>
            <p:ph type="pic" sz="quarter" idx="15"/>
          </p:nvPr>
        </p:nvSpPr>
        <p:spPr>
          <a:xfrm>
            <a:off x="5455919" y="1719454"/>
            <a:ext cx="1280160" cy="1280160"/>
          </a:xfrm>
          <a:prstGeom prst="rect">
            <a:avLst/>
          </a:prstGeom>
        </p:spPr>
        <p:txBody>
          <a:bodyPr/>
          <a:lstStyle>
            <a:lvl1pPr marL="0" indent="0">
              <a:buNone/>
              <a:defRPr sz="1800">
                <a:latin typeface="Halyard Display"/>
              </a:defRPr>
            </a:lvl1pPr>
          </a:lstStyle>
          <a:p>
            <a:r>
              <a:rPr lang="en-US"/>
              <a:t>Click icon to add picture</a:t>
            </a:r>
          </a:p>
        </p:txBody>
      </p:sp>
      <p:sp>
        <p:nvSpPr>
          <p:cNvPr id="14" name="Picture Placeholder 2">
            <a:extLst>
              <a:ext uri="{FF2B5EF4-FFF2-40B4-BE49-F238E27FC236}">
                <a16:creationId xmlns:a16="http://schemas.microsoft.com/office/drawing/2014/main" id="{5047A001-C44B-D99C-52E8-B0E5BD4C2512}"/>
              </a:ext>
            </a:extLst>
          </p:cNvPr>
          <p:cNvSpPr>
            <a:spLocks noGrp="1"/>
          </p:cNvSpPr>
          <p:nvPr>
            <p:ph type="pic" sz="quarter" idx="17"/>
          </p:nvPr>
        </p:nvSpPr>
        <p:spPr>
          <a:xfrm>
            <a:off x="9285615" y="1719454"/>
            <a:ext cx="1280160" cy="1280160"/>
          </a:xfrm>
          <a:prstGeom prst="rect">
            <a:avLst/>
          </a:prstGeom>
        </p:spPr>
        <p:txBody>
          <a:bodyPr/>
          <a:lstStyle>
            <a:lvl1pPr marL="0" indent="0">
              <a:buNone/>
              <a:defRPr sz="1800">
                <a:latin typeface="Halyard Display"/>
              </a:defRPr>
            </a:lvl1pPr>
          </a:lstStyle>
          <a:p>
            <a:r>
              <a:rPr lang="en-US"/>
              <a:t>Click icon to add picture</a:t>
            </a:r>
          </a:p>
        </p:txBody>
      </p:sp>
      <p:sp>
        <p:nvSpPr>
          <p:cNvPr id="17" name="Text Placeholder 5">
            <a:extLst>
              <a:ext uri="{FF2B5EF4-FFF2-40B4-BE49-F238E27FC236}">
                <a16:creationId xmlns:a16="http://schemas.microsoft.com/office/drawing/2014/main" id="{5F57867D-477B-2FD7-A517-456EB4EDBCAF}"/>
              </a:ext>
            </a:extLst>
          </p:cNvPr>
          <p:cNvSpPr>
            <a:spLocks noGrp="1"/>
          </p:cNvSpPr>
          <p:nvPr>
            <p:ph type="body" sz="quarter" idx="19" hasCustomPrompt="1"/>
          </p:nvPr>
        </p:nvSpPr>
        <p:spPr>
          <a:xfrm>
            <a:off x="571500" y="3092668"/>
            <a:ext cx="3148093" cy="590716"/>
          </a:xfrm>
          <a:prstGeom prst="rect">
            <a:avLst/>
          </a:prstGeom>
        </p:spPr>
        <p:txBody>
          <a:bodyPr/>
          <a:lstStyle>
            <a:lvl1pPr marL="0" indent="0" algn="ctr">
              <a:buNone/>
              <a:defRPr sz="2000" b="1"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sp>
        <p:nvSpPr>
          <p:cNvPr id="21" name="Text Placeholder 5">
            <a:extLst>
              <a:ext uri="{FF2B5EF4-FFF2-40B4-BE49-F238E27FC236}">
                <a16:creationId xmlns:a16="http://schemas.microsoft.com/office/drawing/2014/main" id="{A7688D57-B7D1-8CAB-3153-6D2F9A0C9D3D}"/>
              </a:ext>
            </a:extLst>
          </p:cNvPr>
          <p:cNvSpPr>
            <a:spLocks noGrp="1"/>
          </p:cNvSpPr>
          <p:nvPr>
            <p:ph type="body" sz="quarter" idx="20" hasCustomPrompt="1"/>
          </p:nvPr>
        </p:nvSpPr>
        <p:spPr>
          <a:xfrm>
            <a:off x="4523568" y="3780278"/>
            <a:ext cx="3148093" cy="1968500"/>
          </a:xfrm>
          <a:prstGeom prst="rect">
            <a:avLst/>
          </a:prstGeom>
        </p:spPr>
        <p:txBody>
          <a:bodyPr/>
          <a:lstStyle>
            <a:lvl1pPr marL="0" indent="0" algn="ctr">
              <a:buNone/>
              <a:defRPr sz="2000" b="0"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22" name="Text Placeholder 5">
            <a:extLst>
              <a:ext uri="{FF2B5EF4-FFF2-40B4-BE49-F238E27FC236}">
                <a16:creationId xmlns:a16="http://schemas.microsoft.com/office/drawing/2014/main" id="{93425364-9D1A-2F29-76A2-CB2E282BC133}"/>
              </a:ext>
            </a:extLst>
          </p:cNvPr>
          <p:cNvSpPr>
            <a:spLocks noGrp="1"/>
          </p:cNvSpPr>
          <p:nvPr>
            <p:ph type="body" sz="quarter" idx="21" hasCustomPrompt="1"/>
          </p:nvPr>
        </p:nvSpPr>
        <p:spPr>
          <a:xfrm>
            <a:off x="4523568" y="3092668"/>
            <a:ext cx="3148093" cy="590716"/>
          </a:xfrm>
          <a:prstGeom prst="rect">
            <a:avLst/>
          </a:prstGeom>
        </p:spPr>
        <p:txBody>
          <a:bodyPr/>
          <a:lstStyle>
            <a:lvl1pPr marL="0" indent="0" algn="ctr">
              <a:buNone/>
              <a:defRPr sz="2000" b="1"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sp>
        <p:nvSpPr>
          <p:cNvPr id="23" name="Text Placeholder 5">
            <a:extLst>
              <a:ext uri="{FF2B5EF4-FFF2-40B4-BE49-F238E27FC236}">
                <a16:creationId xmlns:a16="http://schemas.microsoft.com/office/drawing/2014/main" id="{6EB2B880-A199-AA01-5C08-0DAA8A03DFA2}"/>
              </a:ext>
            </a:extLst>
          </p:cNvPr>
          <p:cNvSpPr>
            <a:spLocks noGrp="1"/>
          </p:cNvSpPr>
          <p:nvPr>
            <p:ph type="body" sz="quarter" idx="22" hasCustomPrompt="1"/>
          </p:nvPr>
        </p:nvSpPr>
        <p:spPr>
          <a:xfrm>
            <a:off x="8351649" y="3780278"/>
            <a:ext cx="3148093" cy="1968500"/>
          </a:xfrm>
          <a:prstGeom prst="rect">
            <a:avLst/>
          </a:prstGeom>
        </p:spPr>
        <p:txBody>
          <a:bodyPr/>
          <a:lstStyle>
            <a:lvl1pPr marL="0" indent="0" algn="ctr">
              <a:buNone/>
              <a:defRPr sz="2000" b="0"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This is a bullet with an icon above. This slide can be used for categories, processes, etc.</a:t>
            </a:r>
          </a:p>
        </p:txBody>
      </p:sp>
      <p:sp>
        <p:nvSpPr>
          <p:cNvPr id="24" name="Text Placeholder 5">
            <a:extLst>
              <a:ext uri="{FF2B5EF4-FFF2-40B4-BE49-F238E27FC236}">
                <a16:creationId xmlns:a16="http://schemas.microsoft.com/office/drawing/2014/main" id="{58CF43C5-0615-22F1-9535-77D38C237AF0}"/>
              </a:ext>
            </a:extLst>
          </p:cNvPr>
          <p:cNvSpPr>
            <a:spLocks noGrp="1"/>
          </p:cNvSpPr>
          <p:nvPr>
            <p:ph type="body" sz="quarter" idx="23" hasCustomPrompt="1"/>
          </p:nvPr>
        </p:nvSpPr>
        <p:spPr>
          <a:xfrm>
            <a:off x="8351649" y="3092668"/>
            <a:ext cx="3148093" cy="590716"/>
          </a:xfrm>
          <a:prstGeom prst="rect">
            <a:avLst/>
          </a:prstGeom>
        </p:spPr>
        <p:txBody>
          <a:bodyPr/>
          <a:lstStyle>
            <a:lvl1pPr marL="0" indent="0" algn="ctr">
              <a:buNone/>
              <a:defRPr sz="2000" b="1" i="0">
                <a:latin typeface="Halyard Display"/>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Title</a:t>
            </a:r>
          </a:p>
        </p:txBody>
      </p:sp>
      <p:pic>
        <p:nvPicPr>
          <p:cNvPr id="9" name="Picture 8" descr="A screenshot of a computer&#10;&#10;Description automatically generated">
            <a:extLst>
              <a:ext uri="{FF2B5EF4-FFF2-40B4-BE49-F238E27FC236}">
                <a16:creationId xmlns:a16="http://schemas.microsoft.com/office/drawing/2014/main" id="{8D326068-D353-746B-1E8B-3BBCA51217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5951" t="41940" r="11415" b="56677"/>
          <a:stretch/>
        </p:blipFill>
        <p:spPr>
          <a:xfrm>
            <a:off x="-110083" y="6138290"/>
            <a:ext cx="12347659" cy="719710"/>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14BEC39E-F2BE-835C-3AA7-03CE3AD4A279}"/>
              </a:ext>
            </a:extLst>
          </p:cNvPr>
          <p:cNvPicPr>
            <a:picLocks noChangeAspect="1"/>
          </p:cNvPicPr>
          <p:nvPr userDrawn="1"/>
        </p:nvPicPr>
        <p:blipFill>
          <a:blip r:embed="rId3"/>
          <a:stretch>
            <a:fillRect/>
          </a:stretch>
        </p:blipFill>
        <p:spPr>
          <a:xfrm>
            <a:off x="312015" y="6283324"/>
            <a:ext cx="3006919" cy="511175"/>
          </a:xfrm>
          <a:prstGeom prst="rect">
            <a:avLst/>
          </a:prstGeom>
        </p:spPr>
      </p:pic>
      <p:pic>
        <p:nvPicPr>
          <p:cNvPr id="2" name="Picture 1" descr="A close-up of a black and white logo&#10;&#10;Description automatically generated">
            <a:extLst>
              <a:ext uri="{FF2B5EF4-FFF2-40B4-BE49-F238E27FC236}">
                <a16:creationId xmlns:a16="http://schemas.microsoft.com/office/drawing/2014/main" id="{71022C33-96E8-F245-96FB-27FB6213FF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3939" y="6283324"/>
            <a:ext cx="2893096" cy="365125"/>
          </a:xfrm>
          <a:prstGeom prst="rect">
            <a:avLst/>
          </a:prstGeom>
        </p:spPr>
      </p:pic>
      <p:sp>
        <p:nvSpPr>
          <p:cNvPr id="4" name="Slide Number Placeholder 17">
            <a:extLst>
              <a:ext uri="{FF2B5EF4-FFF2-40B4-BE49-F238E27FC236}">
                <a16:creationId xmlns:a16="http://schemas.microsoft.com/office/drawing/2014/main" id="{BCF0F13F-FB01-0EB4-12E8-E54C7D0490B6}"/>
              </a:ext>
            </a:extLst>
          </p:cNvPr>
          <p:cNvSpPr txBox="1">
            <a:spLocks/>
          </p:cNvSpPr>
          <p:nvPr userDrawn="1"/>
        </p:nvSpPr>
        <p:spPr>
          <a:xfrm>
            <a:off x="8763000" y="636210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Avenir Medium" panose="02000503020000020003"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13A4D56-7E8F-47EB-8C2B-FA773BDB0646}" type="slidenum">
              <a:rPr lang="en-US" smtClean="0">
                <a:latin typeface="Halyard Display"/>
              </a:rPr>
              <a:pPr/>
              <a:t>‹#›</a:t>
            </a:fld>
            <a:endParaRPr lang="en-US">
              <a:latin typeface="Halyard Display"/>
            </a:endParaRPr>
          </a:p>
        </p:txBody>
      </p:sp>
    </p:spTree>
    <p:extLst>
      <p:ext uri="{BB962C8B-B14F-4D97-AF65-F5344CB8AC3E}">
        <p14:creationId xmlns:p14="http://schemas.microsoft.com/office/powerpoint/2010/main" val="9016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51C6258F-C299-9A8B-86EE-31C7E556E9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74" t="60697" r="11416" b="26114"/>
          <a:stretch/>
        </p:blipFill>
        <p:spPr>
          <a:xfrm>
            <a:off x="0" y="0"/>
            <a:ext cx="12192000" cy="6858000"/>
          </a:xfrm>
          <a:prstGeom prst="rect">
            <a:avLst/>
          </a:prstGeom>
        </p:spPr>
      </p:pic>
      <p:sp>
        <p:nvSpPr>
          <p:cNvPr id="27" name="Slide Number Placeholder 26">
            <a:extLst>
              <a:ext uri="{FF2B5EF4-FFF2-40B4-BE49-F238E27FC236}">
                <a16:creationId xmlns:a16="http://schemas.microsoft.com/office/drawing/2014/main" id="{4B5E7A22-1EE1-E821-27D5-52ED74F691B8}"/>
              </a:ext>
            </a:extLst>
          </p:cNvPr>
          <p:cNvSpPr>
            <a:spLocks noGrp="1"/>
          </p:cNvSpPr>
          <p:nvPr>
            <p:ph type="sldNum" sz="quarter" idx="15"/>
          </p:nvPr>
        </p:nvSpPr>
        <p:spPr/>
        <p:txBody>
          <a:bodyPr/>
          <a:lstStyle>
            <a:lvl1pPr>
              <a:defRPr b="0" i="0">
                <a:latin typeface="Avenir Medium" panose="02000503020000020003" pitchFamily="2" charset="0"/>
              </a:defRPr>
            </a:lvl1pPr>
          </a:lstStyle>
          <a:p>
            <a:fld id="{213A4D56-7E8F-47EB-8C2B-FA773BDB0646}" type="slidenum">
              <a:rPr lang="en-US" smtClean="0"/>
              <a:t>‹#›</a:t>
            </a:fld>
            <a:endParaRPr lang="en-US"/>
          </a:p>
        </p:txBody>
      </p:sp>
      <p:sp>
        <p:nvSpPr>
          <p:cNvPr id="2" name="Text Placeholder 23">
            <a:extLst>
              <a:ext uri="{FF2B5EF4-FFF2-40B4-BE49-F238E27FC236}">
                <a16:creationId xmlns:a16="http://schemas.microsoft.com/office/drawing/2014/main" id="{253FF44B-F1D9-6BF1-E2F2-B1A0FBCBB55E}"/>
              </a:ext>
            </a:extLst>
          </p:cNvPr>
          <p:cNvSpPr>
            <a:spLocks noGrp="1"/>
          </p:cNvSpPr>
          <p:nvPr>
            <p:ph type="body" sz="quarter" idx="16" hasCustomPrompt="1"/>
          </p:nvPr>
        </p:nvSpPr>
        <p:spPr>
          <a:xfrm>
            <a:off x="2212869" y="1866279"/>
            <a:ext cx="7370781" cy="3571537"/>
          </a:xfrm>
          <a:prstGeom prst="rect">
            <a:avLst/>
          </a:prstGeom>
        </p:spPr>
        <p:txBody>
          <a:bodyPr anchor="ctr"/>
          <a:lstStyle>
            <a:lvl1pPr marL="0" indent="0">
              <a:buNone/>
              <a:defRPr lang="en-US" sz="4000" b="0" i="1" kern="1200" smtClean="0">
                <a:solidFill>
                  <a:schemeClr val="bg1"/>
                </a:solidFill>
                <a:effectLst/>
                <a:latin typeface="Halyard Display"/>
                <a:ea typeface="Halyard Display"/>
                <a:cs typeface="Al Tarikh" pitchFamily="2" charset="-78"/>
              </a:defRPr>
            </a:lvl1pPr>
          </a:lstStyle>
          <a:p>
            <a:r>
              <a:rPr lang="en-US" sz="2800" b="0" i="1" kern="1200">
                <a:solidFill>
                  <a:schemeClr val="bg1"/>
                </a:solidFill>
                <a:effectLst/>
                <a:latin typeface="Avenir Light Oblique" panose="020B0402020203090204" pitchFamily="34" charset="77"/>
                <a:ea typeface="Halyard Display" pitchFamily="2" charset="77"/>
              </a:rPr>
              <a:t>”Click here to edit the text and insert a quote”</a:t>
            </a:r>
          </a:p>
          <a:p>
            <a:r>
              <a:rPr lang="en-US" sz="2800" b="0" i="1" kern="1200">
                <a:solidFill>
                  <a:schemeClr val="bg1"/>
                </a:solidFill>
                <a:effectLst/>
                <a:latin typeface="Avenir Medium Oblique" panose="02000503020000020003" pitchFamily="2" charset="0"/>
                <a:ea typeface="Halyard Display" pitchFamily="2" charset="77"/>
              </a:rPr>
              <a:t>- TCMHCC</a:t>
            </a:r>
            <a:endParaRPr lang="en-US" sz="2800" b="0" i="0" kern="1200">
              <a:solidFill>
                <a:schemeClr val="bg1"/>
              </a:solidFill>
              <a:effectLst/>
              <a:latin typeface="Avenir Light" panose="020B0402020203020204" pitchFamily="34" charset="77"/>
              <a:ea typeface="Halyard Display" pitchFamily="2" charset="77"/>
            </a:endParaRPr>
          </a:p>
        </p:txBody>
      </p:sp>
    </p:spTree>
    <p:extLst>
      <p:ext uri="{BB962C8B-B14F-4D97-AF65-F5344CB8AC3E}">
        <p14:creationId xmlns:p14="http://schemas.microsoft.com/office/powerpoint/2010/main" val="2526922016"/>
      </p:ext>
    </p:extLst>
  </p:cSld>
  <p:clrMapOvr>
    <a:masterClrMapping/>
  </p:clrMapOvr>
  <p:extLst>
    <p:ext uri="{DCECCB84-F9BA-43D5-87BE-67443E8EF086}">
      <p15:sldGuideLst xmlns:p15="http://schemas.microsoft.com/office/powerpoint/2012/main">
        <p15:guide id="1" orient="horz" pos="864">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vertical">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7E7E5FF-2B6A-6393-5D2B-A046E7512847}"/>
              </a:ext>
            </a:extLst>
          </p:cNvPr>
          <p:cNvSpPr>
            <a:spLocks noGrp="1"/>
          </p:cNvSpPr>
          <p:nvPr>
            <p:ph type="title" hasCustomPrompt="1"/>
          </p:nvPr>
        </p:nvSpPr>
        <p:spPr>
          <a:xfrm>
            <a:off x="1454046" y="453808"/>
            <a:ext cx="10165830" cy="1298890"/>
          </a:xfrm>
          <a:prstGeom prst="rect">
            <a:avLst/>
          </a:prstGeom>
        </p:spPr>
        <p:txBody>
          <a:bodyPr>
            <a:normAutofit/>
          </a:bodyPr>
          <a:lstStyle>
            <a:lvl1pPr>
              <a:defRPr sz="3600" b="0" i="0">
                <a:latin typeface="Halyard Display"/>
                <a:ea typeface="Halyard Display"/>
              </a:defRPr>
            </a:lvl1pPr>
          </a:lstStyle>
          <a:p>
            <a:r>
              <a:rPr lang="en-US"/>
              <a:t>Click to edit title</a:t>
            </a:r>
          </a:p>
        </p:txBody>
      </p:sp>
      <p:sp>
        <p:nvSpPr>
          <p:cNvPr id="16" name="Content Placeholder 11">
            <a:extLst>
              <a:ext uri="{FF2B5EF4-FFF2-40B4-BE49-F238E27FC236}">
                <a16:creationId xmlns:a16="http://schemas.microsoft.com/office/drawing/2014/main" id="{336880E8-FB6F-2BCE-B8C2-0F55CCB2B190}"/>
              </a:ext>
            </a:extLst>
          </p:cNvPr>
          <p:cNvSpPr>
            <a:spLocks noGrp="1"/>
          </p:cNvSpPr>
          <p:nvPr>
            <p:ph sz="quarter" idx="11" hasCustomPrompt="1"/>
          </p:nvPr>
        </p:nvSpPr>
        <p:spPr>
          <a:xfrm>
            <a:off x="1454047" y="2172423"/>
            <a:ext cx="10165830" cy="4092314"/>
          </a:xfrm>
          <a:prstGeom prst="rect">
            <a:avLst/>
          </a:prstGeom>
        </p:spPr>
        <p:txBody>
          <a:bodyPr/>
          <a:lstStyle>
            <a:lvl1pPr marL="0" indent="0">
              <a:buNone/>
              <a:defRPr sz="1800" b="0" i="0">
                <a:latin typeface="Halyard Display"/>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content</a:t>
            </a:r>
          </a:p>
        </p:txBody>
      </p:sp>
      <p:sp>
        <p:nvSpPr>
          <p:cNvPr id="5" name="Slide Number Placeholder 4">
            <a:extLst>
              <a:ext uri="{FF2B5EF4-FFF2-40B4-BE49-F238E27FC236}">
                <a16:creationId xmlns:a16="http://schemas.microsoft.com/office/drawing/2014/main" id="{1F076F4C-F42E-1103-D516-3F2F1392BE62}"/>
              </a:ext>
            </a:extLst>
          </p:cNvPr>
          <p:cNvSpPr>
            <a:spLocks noGrp="1"/>
          </p:cNvSpPr>
          <p:nvPr>
            <p:ph type="sldNum" sz="quarter" idx="12"/>
          </p:nvPr>
        </p:nvSpPr>
        <p:spPr>
          <a:xfrm>
            <a:off x="8610601" y="6370189"/>
            <a:ext cx="2743200" cy="365125"/>
          </a:xfrm>
        </p:spPr>
        <p:txBody>
          <a:bodyPr/>
          <a:lstStyle>
            <a:lvl1pPr>
              <a:defRPr b="0" i="0">
                <a:latin typeface="Halyard Display"/>
              </a:defRPr>
            </a:lvl1pPr>
          </a:lstStyle>
          <a:p>
            <a:fld id="{213A4D56-7E8F-47EB-8C2B-FA773BDB0646}" type="slidenum">
              <a:rPr lang="en-US" smtClean="0"/>
              <a:pPr/>
              <a:t>‹#›</a:t>
            </a:fld>
            <a:endParaRPr lang="en-US"/>
          </a:p>
        </p:txBody>
      </p:sp>
      <p:pic>
        <p:nvPicPr>
          <p:cNvPr id="2" name="Picture 1" descr="A screenshot of a computer&#10;&#10;Description automatically generated">
            <a:extLst>
              <a:ext uri="{FF2B5EF4-FFF2-40B4-BE49-F238E27FC236}">
                <a16:creationId xmlns:a16="http://schemas.microsoft.com/office/drawing/2014/main" id="{03FE2575-2B89-7829-8F8F-3208EAF613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43" t="15652" r="41426" b="71594"/>
          <a:stretch/>
        </p:blipFill>
        <p:spPr>
          <a:xfrm>
            <a:off x="-25638" y="-68368"/>
            <a:ext cx="976393" cy="6968147"/>
          </a:xfrm>
          <a:prstGeom prst="rect">
            <a:avLst/>
          </a:prstGeom>
        </p:spPr>
      </p:pic>
      <p:pic>
        <p:nvPicPr>
          <p:cNvPr id="3" name="Picture 2" descr="A white outline of a flag with a star&#10;&#10;Description automatically generated">
            <a:extLst>
              <a:ext uri="{FF2B5EF4-FFF2-40B4-BE49-F238E27FC236}">
                <a16:creationId xmlns:a16="http://schemas.microsoft.com/office/drawing/2014/main" id="{A33414BA-7184-1DD9-AB23-F105673332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926" y="6214017"/>
            <a:ext cx="582683" cy="521297"/>
          </a:xfrm>
          <a:prstGeom prst="rect">
            <a:avLst/>
          </a:prstGeom>
        </p:spPr>
      </p:pic>
    </p:spTree>
    <p:extLst>
      <p:ext uri="{BB962C8B-B14F-4D97-AF65-F5344CB8AC3E}">
        <p14:creationId xmlns:p14="http://schemas.microsoft.com/office/powerpoint/2010/main" val="2022208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8D57B3E-9F26-6845-AD5C-4D8CA95A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A4D56-7E8F-47EB-8C2B-FA773BDB0646}" type="slidenum">
              <a:rPr lang="en-US" smtClean="0"/>
              <a:t>‹#›</a:t>
            </a:fld>
            <a:endParaRPr lang="en-US"/>
          </a:p>
        </p:txBody>
      </p:sp>
    </p:spTree>
    <p:extLst>
      <p:ext uri="{BB962C8B-B14F-4D97-AF65-F5344CB8AC3E}">
        <p14:creationId xmlns:p14="http://schemas.microsoft.com/office/powerpoint/2010/main" val="371674541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taging.tchattschools.trayt.health/" TargetMode="External"/><Relationship Id="rId2" Type="http://schemas.openxmlformats.org/officeDocument/2006/relationships/hyperlink" Target="https://www.childrens.com/wps/wcm/connect/childrenspublic/deb9d6ea-594f-46c1-930f-81d538987eed/Trayt+School+Portal+Video.mp4?MOD=AJPERES&amp;CVID=o6iwLl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7.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tchattschools.trayt.health/"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hildrens.com/hidden/schoolcounselors"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hildrens.com/hidden/schoolcounselors" TargetMode="External"/><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hyperlink" Target="https://tchattschools.trayt.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5BCB-FC31-E252-3D1E-762D8C772D13}"/>
              </a:ext>
            </a:extLst>
          </p:cNvPr>
          <p:cNvSpPr>
            <a:spLocks noGrp="1"/>
          </p:cNvSpPr>
          <p:nvPr>
            <p:ph type="title"/>
          </p:nvPr>
        </p:nvSpPr>
        <p:spPr/>
        <p:txBody>
          <a:bodyPr/>
          <a:lstStyle/>
          <a:p>
            <a:r>
              <a:rPr lang="en-US" dirty="0">
                <a:latin typeface="Halyard Display"/>
              </a:rPr>
              <a:t>TCHATT Onboarding</a:t>
            </a:r>
            <a:br>
              <a:rPr lang="en-US" dirty="0">
                <a:latin typeface="Halyard Display"/>
              </a:rPr>
            </a:br>
            <a:endParaRPr lang="en-US" dirty="0">
              <a:latin typeface="Halyard Display"/>
            </a:endParaRPr>
          </a:p>
        </p:txBody>
      </p:sp>
    </p:spTree>
    <p:extLst>
      <p:ext uri="{BB962C8B-B14F-4D97-AF65-F5344CB8AC3E}">
        <p14:creationId xmlns:p14="http://schemas.microsoft.com/office/powerpoint/2010/main" val="326103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numbers and a few steps&#10;&#10;Description automatically generated">
            <a:extLst>
              <a:ext uri="{FF2B5EF4-FFF2-40B4-BE49-F238E27FC236}">
                <a16:creationId xmlns:a16="http://schemas.microsoft.com/office/drawing/2014/main" id="{8E3EEF42-700D-4A72-C39A-D3C3774DB3E4}"/>
              </a:ext>
            </a:extLst>
          </p:cNvPr>
          <p:cNvPicPr>
            <a:picLocks noChangeAspect="1"/>
          </p:cNvPicPr>
          <p:nvPr/>
        </p:nvPicPr>
        <p:blipFill>
          <a:blip r:embed="rId2"/>
          <a:stretch>
            <a:fillRect/>
          </a:stretch>
        </p:blipFill>
        <p:spPr>
          <a:xfrm>
            <a:off x="921787" y="3921507"/>
            <a:ext cx="11249892" cy="2824987"/>
          </a:xfrm>
          <a:prstGeom prst="rect">
            <a:avLst/>
          </a:prstGeom>
        </p:spPr>
      </p:pic>
      <p:sp>
        <p:nvSpPr>
          <p:cNvPr id="2" name="Title 1">
            <a:extLst>
              <a:ext uri="{FF2B5EF4-FFF2-40B4-BE49-F238E27FC236}">
                <a16:creationId xmlns:a16="http://schemas.microsoft.com/office/drawing/2014/main" id="{B51B0342-FF22-D906-F38D-385290419F95}"/>
              </a:ext>
            </a:extLst>
          </p:cNvPr>
          <p:cNvSpPr>
            <a:spLocks noGrp="1"/>
          </p:cNvSpPr>
          <p:nvPr>
            <p:ph type="title"/>
          </p:nvPr>
        </p:nvSpPr>
        <p:spPr>
          <a:xfrm>
            <a:off x="1328654" y="415226"/>
            <a:ext cx="10165830" cy="1298890"/>
          </a:xfrm>
        </p:spPr>
        <p:txBody>
          <a:bodyPr lIns="91440" tIns="45720" rIns="91440" bIns="45720" anchor="t">
            <a:normAutofit/>
          </a:bodyPr>
          <a:lstStyle/>
          <a:p>
            <a:r>
              <a:rPr lang="en-US" b="1">
                <a:ea typeface="+mn-ea"/>
                <a:cs typeface="Arial"/>
              </a:rPr>
              <a:t>Callie’s* TCHATT Course </a:t>
            </a:r>
            <a:r>
              <a:rPr lang="en-US" sz="2000">
                <a:latin typeface="Halyard Display"/>
                <a:cs typeface="Arial"/>
              </a:rPr>
              <a:t>(</a:t>
            </a:r>
            <a:r>
              <a:rPr lang="en-US" sz="2000">
                <a:cs typeface="Arial"/>
              </a:rPr>
              <a:t>Short-Term</a:t>
            </a:r>
            <a:r>
              <a:rPr lang="en-US" sz="2000">
                <a:latin typeface="Halyard Display"/>
                <a:cs typeface="Arial"/>
              </a:rPr>
              <a:t> </a:t>
            </a:r>
            <a:r>
              <a:rPr lang="en-US" sz="2000">
                <a:cs typeface="Arial"/>
              </a:rPr>
              <a:t>Therapy</a:t>
            </a:r>
            <a:r>
              <a:rPr lang="en-US" sz="2000">
                <a:latin typeface="Halyard Display"/>
                <a:cs typeface="Arial"/>
              </a:rPr>
              <a:t>)</a:t>
            </a:r>
            <a:br>
              <a:rPr lang="en-US" sz="2000">
                <a:latin typeface="Halyard Display"/>
                <a:cs typeface="Arial"/>
              </a:rPr>
            </a:br>
            <a:r>
              <a:rPr lang="en-US" sz="2000">
                <a:latin typeface="Halyard Display"/>
                <a:cs typeface="Arial"/>
              </a:rPr>
              <a:t>*not a real student</a:t>
            </a:r>
          </a:p>
        </p:txBody>
      </p:sp>
      <p:sp>
        <p:nvSpPr>
          <p:cNvPr id="3" name="Content Placeholder 2">
            <a:extLst>
              <a:ext uri="{FF2B5EF4-FFF2-40B4-BE49-F238E27FC236}">
                <a16:creationId xmlns:a16="http://schemas.microsoft.com/office/drawing/2014/main" id="{780CE3A2-7B42-7AF4-BB70-180C7548690C}"/>
              </a:ext>
            </a:extLst>
          </p:cNvPr>
          <p:cNvSpPr>
            <a:spLocks noGrp="1"/>
          </p:cNvSpPr>
          <p:nvPr>
            <p:ph sz="quarter" idx="11"/>
          </p:nvPr>
        </p:nvSpPr>
        <p:spPr>
          <a:xfrm>
            <a:off x="1330221" y="1568034"/>
            <a:ext cx="10165830" cy="1877406"/>
          </a:xfrm>
        </p:spPr>
        <p:txBody>
          <a:bodyPr lIns="91440" tIns="45720" rIns="91440" bIns="45720" anchor="t"/>
          <a:lstStyle/>
          <a:p>
            <a:r>
              <a:rPr lang="en-US" sz="1800" kern="100">
                <a:effectLst/>
                <a:latin typeface="Halyard Display"/>
                <a:ea typeface="Aptos" panose="020B0004020202020204" pitchFamily="34" charset="0"/>
                <a:cs typeface="Arial"/>
              </a:rPr>
              <a:t>Callie is a </a:t>
            </a:r>
            <a:r>
              <a:rPr lang="en-US" kern="100">
                <a:latin typeface="Halyard Display"/>
                <a:ea typeface="Aptos" panose="020B0004020202020204" pitchFamily="34" charset="0"/>
                <a:cs typeface="Arial"/>
              </a:rPr>
              <a:t>14-year-old</a:t>
            </a:r>
            <a:r>
              <a:rPr lang="en-US" sz="1800" kern="100">
                <a:effectLst/>
                <a:latin typeface="Halyard Display"/>
                <a:ea typeface="Aptos" panose="020B0004020202020204" pitchFamily="34" charset="0"/>
                <a:cs typeface="Arial"/>
              </a:rPr>
              <a:t> </a:t>
            </a:r>
            <a:r>
              <a:rPr lang="en-US" kern="100">
                <a:latin typeface="Halyard Display"/>
                <a:ea typeface="Aptos" panose="020B0004020202020204" pitchFamily="34" charset="0"/>
                <a:cs typeface="Arial"/>
              </a:rPr>
              <a:t>Asian female </a:t>
            </a:r>
            <a:r>
              <a:rPr lang="en-US" sz="1800" kern="100">
                <a:effectLst/>
                <a:latin typeface="Halyard Display"/>
                <a:ea typeface="Aptos" panose="020B0004020202020204" pitchFamily="34" charset="0"/>
                <a:cs typeface="Arial"/>
              </a:rPr>
              <a:t>who has dealt with chronic bullying and has faced some family conflict in the home. She struggles </a:t>
            </a:r>
            <a:r>
              <a:rPr lang="en-US" kern="100">
                <a:ea typeface="Aptos" panose="020B0004020202020204" pitchFamily="34" charset="0"/>
                <a:cs typeface="Arial"/>
              </a:rPr>
              <a:t>with</a:t>
            </a:r>
            <a:r>
              <a:rPr lang="en-US" sz="1800" kern="100">
                <a:effectLst/>
                <a:latin typeface="Halyard Display"/>
                <a:ea typeface="Aptos" panose="020B0004020202020204" pitchFamily="34" charset="0"/>
                <a:cs typeface="Arial"/>
              </a:rPr>
              <a:t> </a:t>
            </a:r>
            <a:r>
              <a:rPr lang="en-US" kern="100">
                <a:ea typeface="Aptos" panose="020B0004020202020204" pitchFamily="34" charset="0"/>
                <a:cs typeface="Arial"/>
              </a:rPr>
              <a:t>reporting the bullying</a:t>
            </a:r>
            <a:r>
              <a:rPr lang="en-US" sz="1800" kern="100">
                <a:effectLst/>
                <a:latin typeface="Halyard Display"/>
                <a:ea typeface="Aptos" panose="020B0004020202020204" pitchFamily="34" charset="0"/>
                <a:cs typeface="Arial"/>
              </a:rPr>
              <a:t> incidents</a:t>
            </a:r>
            <a:r>
              <a:rPr lang="en-US" kern="100">
                <a:ea typeface="Aptos" panose="020B0004020202020204" pitchFamily="34" charset="0"/>
                <a:cs typeface="Arial"/>
              </a:rPr>
              <a:t> at school</a:t>
            </a:r>
            <a:r>
              <a:rPr lang="en-US" sz="1800" kern="100">
                <a:effectLst/>
                <a:latin typeface="Halyard Display"/>
                <a:ea typeface="Aptos" panose="020B0004020202020204" pitchFamily="34" charset="0"/>
                <a:cs typeface="Arial"/>
              </a:rPr>
              <a:t>, and instead isolates and withdraws. A couple of years ago, this led to a period when she engaged in </a:t>
            </a:r>
            <a:r>
              <a:rPr lang="en-US" kern="100">
                <a:ea typeface="Aptos" panose="020B0004020202020204" pitchFamily="34" charset="0"/>
                <a:cs typeface="Arial"/>
              </a:rPr>
              <a:t>self-harm</a:t>
            </a:r>
            <a:r>
              <a:rPr lang="en-US" sz="1800" kern="100">
                <a:effectLst/>
                <a:latin typeface="Halyard Display"/>
                <a:ea typeface="Aptos" panose="020B0004020202020204" pitchFamily="34" charset="0"/>
                <a:cs typeface="Arial"/>
              </a:rPr>
              <a:t>. </a:t>
            </a:r>
            <a:r>
              <a:rPr lang="en-US" kern="100">
                <a:ea typeface="Aptos" panose="020B0004020202020204" pitchFamily="34" charset="0"/>
                <a:cs typeface="Arial"/>
              </a:rPr>
              <a:t>At that time, Callie</a:t>
            </a:r>
            <a:r>
              <a:rPr lang="en-US" sz="1800" kern="100">
                <a:effectLst/>
                <a:latin typeface="Halyard Display"/>
                <a:ea typeface="Aptos" panose="020B0004020202020204" pitchFamily="34" charset="0"/>
                <a:cs typeface="Arial"/>
              </a:rPr>
              <a:t> went to counseling </a:t>
            </a:r>
            <a:r>
              <a:rPr lang="en-US" kern="100">
                <a:ea typeface="Aptos" panose="020B0004020202020204" pitchFamily="34" charset="0"/>
                <a:cs typeface="Arial"/>
              </a:rPr>
              <a:t>and</a:t>
            </a:r>
            <a:r>
              <a:rPr lang="en-US" sz="1800" kern="100">
                <a:effectLst/>
                <a:latin typeface="Halyard Display"/>
                <a:ea typeface="Aptos" panose="020B0004020202020204" pitchFamily="34" charset="0"/>
                <a:cs typeface="Arial"/>
              </a:rPr>
              <a:t> things improved. Recently, the family has faced some financial struggles and </a:t>
            </a:r>
            <a:r>
              <a:rPr lang="en-US" kern="100">
                <a:ea typeface="Aptos" panose="020B0004020202020204" pitchFamily="34" charset="0"/>
                <a:cs typeface="Arial"/>
              </a:rPr>
              <a:t>increased</a:t>
            </a:r>
            <a:r>
              <a:rPr lang="en-US" sz="1800" kern="100">
                <a:effectLst/>
                <a:latin typeface="Halyard Display"/>
                <a:ea typeface="Aptos" panose="020B0004020202020204" pitchFamily="34" charset="0"/>
                <a:cs typeface="Arial"/>
              </a:rPr>
              <a:t> conflict</a:t>
            </a:r>
            <a:r>
              <a:rPr lang="en-US" kern="100">
                <a:ea typeface="Aptos" panose="020B0004020202020204" pitchFamily="34" charset="0"/>
                <a:cs typeface="Arial"/>
              </a:rPr>
              <a:t>,</a:t>
            </a:r>
            <a:r>
              <a:rPr lang="en-US" sz="1800" kern="100">
                <a:effectLst/>
                <a:latin typeface="Halyard Display"/>
                <a:ea typeface="Aptos" panose="020B0004020202020204" pitchFamily="34" charset="0"/>
                <a:cs typeface="Arial"/>
              </a:rPr>
              <a:t> but </a:t>
            </a:r>
            <a:r>
              <a:rPr lang="en-US" kern="100">
                <a:ea typeface="Aptos" panose="020B0004020202020204" pitchFamily="34" charset="0"/>
                <a:cs typeface="Arial"/>
              </a:rPr>
              <a:t>Callie is unable to</a:t>
            </a:r>
            <a:r>
              <a:rPr lang="en-US" sz="1800" kern="100">
                <a:effectLst/>
                <a:latin typeface="Halyard Display"/>
                <a:ea typeface="Aptos" panose="020B0004020202020204" pitchFamily="34" charset="0"/>
                <a:cs typeface="Arial"/>
              </a:rPr>
              <a:t> go back </a:t>
            </a:r>
            <a:r>
              <a:rPr lang="en-US" kern="100">
                <a:ea typeface="Aptos" panose="020B0004020202020204" pitchFamily="34" charset="0"/>
                <a:cs typeface="Arial"/>
              </a:rPr>
              <a:t>to the</a:t>
            </a:r>
            <a:r>
              <a:rPr lang="en-US" sz="1800" kern="100">
                <a:effectLst/>
                <a:latin typeface="Halyard Display"/>
                <a:ea typeface="Aptos" panose="020B0004020202020204" pitchFamily="34" charset="0"/>
                <a:cs typeface="Arial"/>
              </a:rPr>
              <a:t> counselor she went to before. Callie </a:t>
            </a:r>
            <a:r>
              <a:rPr lang="en-US" kern="100">
                <a:ea typeface="Aptos" panose="020B0004020202020204" pitchFamily="34" charset="0"/>
                <a:cs typeface="Arial"/>
              </a:rPr>
              <a:t>would benefit from </a:t>
            </a:r>
            <a:r>
              <a:rPr lang="en-US" sz="1800" kern="100">
                <a:effectLst/>
                <a:latin typeface="Halyard Display"/>
                <a:ea typeface="Aptos" panose="020B0004020202020204" pitchFamily="34" charset="0"/>
                <a:cs typeface="Arial"/>
              </a:rPr>
              <a:t>tools to be able to advocate for herself and increase </a:t>
            </a:r>
            <a:r>
              <a:rPr lang="en-US" kern="100">
                <a:ea typeface="Aptos" panose="020B0004020202020204" pitchFamily="34" charset="0"/>
                <a:cs typeface="Arial"/>
              </a:rPr>
              <a:t>her self-esteem</a:t>
            </a:r>
            <a:r>
              <a:rPr lang="en-US" sz="1800" kern="100">
                <a:effectLst/>
                <a:latin typeface="Halyard Display"/>
                <a:ea typeface="Aptos" panose="020B0004020202020204" pitchFamily="34" charset="0"/>
                <a:cs typeface="Arial"/>
              </a:rPr>
              <a:t>.</a:t>
            </a:r>
          </a:p>
          <a:p>
            <a:endParaRPr lang="en-US">
              <a:latin typeface="Halyard Display"/>
            </a:endParaRPr>
          </a:p>
        </p:txBody>
      </p:sp>
      <p:sp>
        <p:nvSpPr>
          <p:cNvPr id="8" name="TextBox 7">
            <a:extLst>
              <a:ext uri="{FF2B5EF4-FFF2-40B4-BE49-F238E27FC236}">
                <a16:creationId xmlns:a16="http://schemas.microsoft.com/office/drawing/2014/main" id="{797C32DE-B6EB-1D9D-64E0-FA1761D743B7}"/>
              </a:ext>
            </a:extLst>
          </p:cNvPr>
          <p:cNvSpPr txBox="1"/>
          <p:nvPr/>
        </p:nvSpPr>
        <p:spPr>
          <a:xfrm>
            <a:off x="2382980" y="5202380"/>
            <a:ext cx="2057401"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mn-lt"/>
              </a:rPr>
              <a:t>Registration Call </a:t>
            </a:r>
            <a:endParaRPr lang="en-US" sz="1600">
              <a:solidFill>
                <a:srgbClr val="000000"/>
              </a:solidFill>
              <a:latin typeface="Halyard Display"/>
              <a:ea typeface="Lato"/>
              <a:cs typeface="Lato"/>
            </a:endParaRPr>
          </a:p>
          <a:p>
            <a:pPr algn="ctr"/>
            <a:r>
              <a:rPr lang="en-US" sz="1600">
                <a:solidFill>
                  <a:srgbClr val="000000"/>
                </a:solidFill>
                <a:latin typeface="Halyard Display"/>
                <a:ea typeface="+mn-lt"/>
                <a:cs typeface="Segoe UI"/>
              </a:rPr>
              <a:t>• </a:t>
            </a:r>
            <a:r>
              <a:rPr lang="en-US" sz="1600">
                <a:solidFill>
                  <a:srgbClr val="000000"/>
                </a:solidFill>
                <a:latin typeface="Halyard Display"/>
                <a:ea typeface="+mn-lt"/>
                <a:cs typeface="+mn-lt"/>
              </a:rPr>
              <a:t>Confirm interest </a:t>
            </a:r>
            <a:endParaRPr lang="en-US" sz="1600">
              <a:solidFill>
                <a:srgbClr val="000000"/>
              </a:solidFill>
              <a:latin typeface="Halyard Display"/>
              <a:ea typeface="Lato"/>
              <a:cs typeface="Lato"/>
            </a:endParaRPr>
          </a:p>
          <a:p>
            <a:pPr algn="ctr"/>
            <a:r>
              <a:rPr lang="en-US" sz="1600">
                <a:solidFill>
                  <a:srgbClr val="000000"/>
                </a:solidFill>
                <a:latin typeface="Halyard Display"/>
                <a:ea typeface="+mn-lt"/>
                <a:cs typeface="Segoe UI"/>
              </a:rPr>
              <a:t>• </a:t>
            </a:r>
            <a:r>
              <a:rPr lang="en-US" sz="1600">
                <a:solidFill>
                  <a:srgbClr val="000000"/>
                </a:solidFill>
                <a:latin typeface="Halyard Display"/>
                <a:ea typeface="+mn-lt"/>
                <a:cs typeface="+mn-lt"/>
              </a:rPr>
              <a:t>Schedule intake </a:t>
            </a:r>
            <a:endParaRPr lang="en-US" sz="1600">
              <a:latin typeface="Halyard Display"/>
              <a:ea typeface="Lato"/>
              <a:cs typeface="Lato"/>
            </a:endParaRPr>
          </a:p>
          <a:p>
            <a:pPr algn="l"/>
            <a:endParaRPr lang="en-US" sz="3200" b="0" i="1" kern="1200">
              <a:solidFill>
                <a:schemeClr val="bg1"/>
              </a:solidFill>
              <a:effectLst/>
              <a:latin typeface="Halyard Display"/>
              <a:ea typeface="Halyard Display Light" pitchFamily="2" charset="77"/>
            </a:endParaRPr>
          </a:p>
        </p:txBody>
      </p:sp>
      <p:sp>
        <p:nvSpPr>
          <p:cNvPr id="9" name="TextBox 8">
            <a:extLst>
              <a:ext uri="{FF2B5EF4-FFF2-40B4-BE49-F238E27FC236}">
                <a16:creationId xmlns:a16="http://schemas.microsoft.com/office/drawing/2014/main" id="{6E13A29E-79A7-C516-CD23-F63E52883075}"/>
              </a:ext>
            </a:extLst>
          </p:cNvPr>
          <p:cNvSpPr txBox="1"/>
          <p:nvPr/>
        </p:nvSpPr>
        <p:spPr>
          <a:xfrm>
            <a:off x="8922325" y="3622960"/>
            <a:ext cx="196041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Halyard Display"/>
                <a:ea typeface="Lato"/>
                <a:cs typeface="Calibri"/>
              </a:rPr>
              <a:t>Case Management</a:t>
            </a:r>
            <a:endParaRPr lang="en-US" sz="1600">
              <a:latin typeface="Halyard Display"/>
              <a:ea typeface="Lato"/>
              <a:cs typeface="Lato"/>
            </a:endParaRPr>
          </a:p>
          <a:p>
            <a:pPr algn="ctr"/>
            <a:r>
              <a:rPr lang="en-US" sz="1600">
                <a:latin typeface="Halyard Display"/>
                <a:ea typeface="+mn-lt"/>
                <a:cs typeface="Arial"/>
              </a:rPr>
              <a:t>• </a:t>
            </a:r>
            <a:r>
              <a:rPr lang="en-US" sz="1600">
                <a:latin typeface="Halyard Display"/>
                <a:ea typeface="+mn-lt"/>
                <a:cs typeface="+mn-lt"/>
              </a:rPr>
              <a:t>Resource </a:t>
            </a:r>
            <a:endParaRPr lang="en-US" sz="1600">
              <a:latin typeface="Halyard Display"/>
              <a:ea typeface="Lato"/>
              <a:cs typeface="Lato"/>
            </a:endParaRPr>
          </a:p>
          <a:p>
            <a:pPr algn="ctr"/>
            <a:r>
              <a:rPr lang="en-US" sz="1600">
                <a:latin typeface="Halyard Display"/>
                <a:ea typeface="+mn-lt"/>
                <a:cs typeface="+mn-lt"/>
              </a:rPr>
              <a:t>coordination </a:t>
            </a:r>
            <a:endParaRPr lang="en-US" sz="1600">
              <a:latin typeface="Halyard Display"/>
              <a:ea typeface="Lato"/>
              <a:cs typeface="Lato"/>
            </a:endParaRPr>
          </a:p>
          <a:p>
            <a:pPr algn="ctr"/>
            <a:r>
              <a:rPr lang="en-US" sz="1600">
                <a:latin typeface="Halyard Display"/>
                <a:ea typeface="+mn-lt"/>
                <a:cs typeface="+mn-lt"/>
              </a:rPr>
              <a:t>matching the students' needs and concerns</a:t>
            </a:r>
            <a:endParaRPr lang="en-US" sz="1600">
              <a:latin typeface="Halyard Display"/>
              <a:ea typeface="Lato"/>
              <a:cs typeface="Lato"/>
            </a:endParaRPr>
          </a:p>
          <a:p>
            <a:pPr algn="l"/>
            <a:endParaRPr lang="en-US" sz="3200" b="0" i="1" kern="1200">
              <a:solidFill>
                <a:schemeClr val="bg1"/>
              </a:solidFill>
              <a:effectLst/>
              <a:latin typeface="Halyard Display"/>
              <a:ea typeface="Halyard Display Light" pitchFamily="2" charset="77"/>
            </a:endParaRPr>
          </a:p>
        </p:txBody>
      </p:sp>
      <p:sp>
        <p:nvSpPr>
          <p:cNvPr id="10" name="TextBox 9">
            <a:extLst>
              <a:ext uri="{FF2B5EF4-FFF2-40B4-BE49-F238E27FC236}">
                <a16:creationId xmlns:a16="http://schemas.microsoft.com/office/drawing/2014/main" id="{A7CFFDC3-5887-C377-ECFC-6E68D9CA6DC5}"/>
              </a:ext>
            </a:extLst>
          </p:cNvPr>
          <p:cNvSpPr txBox="1"/>
          <p:nvPr/>
        </p:nvSpPr>
        <p:spPr>
          <a:xfrm>
            <a:off x="6844143" y="5036124"/>
            <a:ext cx="1891146" cy="16773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1850" b="1">
              <a:latin typeface="Halyard Display"/>
              <a:ea typeface="Lato"/>
              <a:cs typeface="Calibri"/>
            </a:endParaRPr>
          </a:p>
          <a:p>
            <a:pPr algn="ctr"/>
            <a:r>
              <a:rPr lang="en-US" b="1">
                <a:latin typeface="Halyard Display"/>
                <a:ea typeface="Lato"/>
                <a:cs typeface="Lato"/>
              </a:rPr>
              <a:t>Therapy</a:t>
            </a:r>
            <a:r>
              <a:rPr lang="en-US" b="1">
                <a:latin typeface="Halyard Display"/>
                <a:ea typeface="Lato"/>
                <a:cs typeface="Calibri"/>
              </a:rPr>
              <a:t> </a:t>
            </a:r>
            <a:r>
              <a:rPr lang="en-US" sz="1600">
                <a:latin typeface="Halyard Display"/>
                <a:ea typeface="+mn-lt"/>
                <a:cs typeface="+mn-lt"/>
              </a:rPr>
              <a:t> </a:t>
            </a:r>
            <a:endParaRPr lang="en-US" sz="1400">
              <a:latin typeface="Halyard Display"/>
              <a:cs typeface="Calibri"/>
            </a:endParaRPr>
          </a:p>
          <a:p>
            <a:r>
              <a:rPr lang="en-US" sz="1600">
                <a:latin typeface="Halyard Display"/>
                <a:ea typeface="+mn-lt"/>
                <a:cs typeface="+mn-lt"/>
              </a:rPr>
              <a:t>• Virtual short-term therapy sessions at school</a:t>
            </a:r>
          </a:p>
          <a:p>
            <a:pPr algn="l"/>
            <a:endParaRPr lang="en-US" sz="1850" b="0" i="1" kern="1200">
              <a:solidFill>
                <a:schemeClr val="bg1"/>
              </a:solidFill>
              <a:effectLst/>
              <a:latin typeface="Halyard Display"/>
              <a:ea typeface="Halyard Display Light" pitchFamily="2" charset="77"/>
              <a:cs typeface="Lato"/>
            </a:endParaRPr>
          </a:p>
        </p:txBody>
      </p:sp>
      <p:sp>
        <p:nvSpPr>
          <p:cNvPr id="11" name="TextBox 10">
            <a:extLst>
              <a:ext uri="{FF2B5EF4-FFF2-40B4-BE49-F238E27FC236}">
                <a16:creationId xmlns:a16="http://schemas.microsoft.com/office/drawing/2014/main" id="{7B180CBB-7104-1C2C-34DF-A352569E9C10}"/>
              </a:ext>
            </a:extLst>
          </p:cNvPr>
          <p:cNvSpPr txBox="1"/>
          <p:nvPr/>
        </p:nvSpPr>
        <p:spPr>
          <a:xfrm>
            <a:off x="4800084" y="3749516"/>
            <a:ext cx="147551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Segoe UI"/>
              </a:rPr>
              <a:t>Intake </a:t>
            </a:r>
            <a:r>
              <a:rPr lang="en-US" sz="1600">
                <a:solidFill>
                  <a:srgbClr val="000000"/>
                </a:solidFill>
                <a:latin typeface="Halyard Display"/>
                <a:ea typeface="+mn-lt"/>
                <a:cs typeface="Segoe UI"/>
              </a:rPr>
              <a:t> </a:t>
            </a:r>
            <a:endParaRPr lang="en-US" sz="1600">
              <a:latin typeface="Halyard Display"/>
              <a:ea typeface="Lato"/>
              <a:cs typeface="Segoe UI"/>
            </a:endParaRPr>
          </a:p>
          <a:p>
            <a:pPr algn="ctr"/>
            <a:r>
              <a:rPr lang="en-US" sz="1600">
                <a:solidFill>
                  <a:srgbClr val="000000"/>
                </a:solidFill>
                <a:latin typeface="Halyard Display"/>
                <a:ea typeface="Halyard Display Light" pitchFamily="2" charset="77"/>
                <a:cs typeface="Segoe UI"/>
              </a:rPr>
              <a:t>• </a:t>
            </a:r>
            <a:r>
              <a:rPr lang="en-US" sz="1600">
                <a:solidFill>
                  <a:srgbClr val="000000"/>
                </a:solidFill>
                <a:latin typeface="Halyard Display"/>
                <a:ea typeface="+mn-lt"/>
                <a:cs typeface="Segoe UI"/>
              </a:rPr>
              <a:t>In-depth assessment</a:t>
            </a:r>
            <a:endParaRPr lang="en-US" sz="1600">
              <a:latin typeface="Halyard Display"/>
              <a:ea typeface="Lato"/>
              <a:cs typeface="Segoe UI"/>
            </a:endParaRPr>
          </a:p>
          <a:p>
            <a:pPr algn="ctr"/>
            <a:r>
              <a:rPr lang="en-US" sz="1600">
                <a:solidFill>
                  <a:srgbClr val="000000"/>
                </a:solidFill>
                <a:latin typeface="Halyard Display"/>
                <a:ea typeface="Halyard Display Light" pitchFamily="2" charset="77"/>
                <a:cs typeface="Segoe UI"/>
              </a:rPr>
              <a:t>•</a:t>
            </a:r>
            <a:r>
              <a:rPr lang="en-US">
                <a:solidFill>
                  <a:srgbClr val="000000"/>
                </a:solidFill>
                <a:latin typeface="Halyard Display"/>
                <a:ea typeface="Halyard Display Light" pitchFamily="2" charset="77"/>
                <a:cs typeface="Segoe UI"/>
              </a:rPr>
              <a:t> </a:t>
            </a:r>
            <a:r>
              <a:rPr lang="en-US" sz="1600">
                <a:solidFill>
                  <a:srgbClr val="000000"/>
                </a:solidFill>
                <a:latin typeface="Halyard Display"/>
                <a:ea typeface="Halyard Display Light" pitchFamily="2" charset="77"/>
                <a:cs typeface="Segoe UI"/>
              </a:rPr>
              <a:t>Determine next steps</a:t>
            </a:r>
            <a:endParaRPr lang="en-US" sz="1600">
              <a:latin typeface="Halyard Display"/>
            </a:endParaRPr>
          </a:p>
          <a:p>
            <a:pPr algn="ctr"/>
            <a:endParaRPr lang="en-US" sz="3200" i="1">
              <a:solidFill>
                <a:schemeClr val="bg1"/>
              </a:solidFill>
              <a:latin typeface="Halyard Display"/>
              <a:ea typeface="Halyard Display Light" pitchFamily="2" charset="77"/>
            </a:endParaRPr>
          </a:p>
        </p:txBody>
      </p:sp>
    </p:spTree>
    <p:extLst>
      <p:ext uri="{BB962C8B-B14F-4D97-AF65-F5344CB8AC3E}">
        <p14:creationId xmlns:p14="http://schemas.microsoft.com/office/powerpoint/2010/main" val="347869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0342-FF22-D906-F38D-385290419F95}"/>
              </a:ext>
            </a:extLst>
          </p:cNvPr>
          <p:cNvSpPr>
            <a:spLocks noGrp="1"/>
          </p:cNvSpPr>
          <p:nvPr>
            <p:ph type="title"/>
          </p:nvPr>
        </p:nvSpPr>
        <p:spPr>
          <a:xfrm>
            <a:off x="1143407" y="449615"/>
            <a:ext cx="10880890" cy="1267575"/>
          </a:xfrm>
        </p:spPr>
        <p:txBody>
          <a:bodyPr lIns="91440" tIns="45720" rIns="91440" bIns="45720" anchor="t">
            <a:normAutofit/>
          </a:bodyPr>
          <a:lstStyle/>
          <a:p>
            <a:r>
              <a:rPr lang="en-US" b="1">
                <a:cs typeface="Arial"/>
              </a:rPr>
              <a:t>Jose’s* TCHATT Course </a:t>
            </a:r>
            <a:r>
              <a:rPr lang="en-US" sz="2000">
                <a:cs typeface="Arial"/>
              </a:rPr>
              <a:t>(Case Management Support)</a:t>
            </a:r>
            <a:br>
              <a:rPr lang="en-US" sz="2000">
                <a:cs typeface="Arial"/>
              </a:rPr>
            </a:br>
            <a:r>
              <a:rPr lang="en-US" sz="2000">
                <a:cs typeface="Arial"/>
              </a:rPr>
              <a:t>*not a real student</a:t>
            </a:r>
          </a:p>
        </p:txBody>
      </p:sp>
      <p:sp>
        <p:nvSpPr>
          <p:cNvPr id="3" name="Content Placeholder 2">
            <a:extLst>
              <a:ext uri="{FF2B5EF4-FFF2-40B4-BE49-F238E27FC236}">
                <a16:creationId xmlns:a16="http://schemas.microsoft.com/office/drawing/2014/main" id="{780CE3A2-7B42-7AF4-BB70-180C7548690C}"/>
              </a:ext>
            </a:extLst>
          </p:cNvPr>
          <p:cNvSpPr>
            <a:spLocks noGrp="1"/>
          </p:cNvSpPr>
          <p:nvPr>
            <p:ph sz="quarter" idx="11"/>
          </p:nvPr>
        </p:nvSpPr>
        <p:spPr>
          <a:xfrm>
            <a:off x="1140895" y="1500968"/>
            <a:ext cx="10165830" cy="2015082"/>
          </a:xfrm>
        </p:spPr>
        <p:txBody>
          <a:bodyPr lIns="91440" tIns="45720" rIns="91440" bIns="45720" anchor="t"/>
          <a:lstStyle/>
          <a:p>
            <a:r>
              <a:rPr lang="en-US">
                <a:latin typeface="Halyard Display"/>
                <a:cs typeface="Arial"/>
              </a:rPr>
              <a:t>Jose is a 15-year-old Hispanic male who lives at home with both parents and younger siblings. Jose is uninsured and has been referred for failing grades. School counselor </a:t>
            </a:r>
            <a:r>
              <a:rPr lang="en-US">
                <a:cs typeface="Arial"/>
              </a:rPr>
              <a:t>spoke with</a:t>
            </a:r>
            <a:r>
              <a:rPr lang="en-US">
                <a:latin typeface="Halyard Display"/>
                <a:cs typeface="Arial"/>
              </a:rPr>
              <a:t> Jose who stated he has been hearing voices that tell him to harm others. Jose’s parents report he has not been seen by a primary care provider for three years, he does report hearing voices to them, but they help him cope with prayer. There are no behavioral concerns and family is not aware of what</a:t>
            </a:r>
            <a:r>
              <a:rPr lang="en-US">
                <a:cs typeface="Arial"/>
              </a:rPr>
              <a:t> </a:t>
            </a:r>
            <a:r>
              <a:rPr lang="en-US">
                <a:latin typeface="Halyard Display"/>
                <a:cs typeface="Arial"/>
              </a:rPr>
              <a:t>options are available to assist with barriers for care and would like to help Jose with his overall functioning. </a:t>
            </a:r>
            <a:endParaRPr lang="en-US">
              <a:latin typeface="Halyard Display"/>
            </a:endParaRPr>
          </a:p>
          <a:p>
            <a:endParaRPr lang="en-US">
              <a:latin typeface="Halyard Display"/>
            </a:endParaRPr>
          </a:p>
        </p:txBody>
      </p:sp>
      <p:pic>
        <p:nvPicPr>
          <p:cNvPr id="7" name="Picture 6" descr="A road with numbers and a few steps&#10;&#10;Description automatically generated">
            <a:extLst>
              <a:ext uri="{FF2B5EF4-FFF2-40B4-BE49-F238E27FC236}">
                <a16:creationId xmlns:a16="http://schemas.microsoft.com/office/drawing/2014/main" id="{0CCB6B6F-54B5-7D24-F52B-57502A6D17CF}"/>
              </a:ext>
            </a:extLst>
          </p:cNvPr>
          <p:cNvPicPr>
            <a:picLocks noChangeAspect="1"/>
          </p:cNvPicPr>
          <p:nvPr/>
        </p:nvPicPr>
        <p:blipFill>
          <a:blip r:embed="rId2"/>
          <a:stretch>
            <a:fillRect/>
          </a:stretch>
        </p:blipFill>
        <p:spPr>
          <a:xfrm>
            <a:off x="921787" y="3921507"/>
            <a:ext cx="11249892" cy="2824987"/>
          </a:xfrm>
          <a:prstGeom prst="rect">
            <a:avLst/>
          </a:prstGeom>
        </p:spPr>
      </p:pic>
      <p:sp>
        <p:nvSpPr>
          <p:cNvPr id="9" name="TextBox 8">
            <a:extLst>
              <a:ext uri="{FF2B5EF4-FFF2-40B4-BE49-F238E27FC236}">
                <a16:creationId xmlns:a16="http://schemas.microsoft.com/office/drawing/2014/main" id="{C0B31300-6599-586B-F6D3-DC0F68DA559E}"/>
              </a:ext>
            </a:extLst>
          </p:cNvPr>
          <p:cNvSpPr txBox="1"/>
          <p:nvPr/>
        </p:nvSpPr>
        <p:spPr>
          <a:xfrm>
            <a:off x="2382980" y="5202380"/>
            <a:ext cx="2057401"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mn-lt"/>
              </a:rPr>
              <a:t>Registration Call </a:t>
            </a:r>
            <a:endParaRPr lang="en-US" sz="1600">
              <a:solidFill>
                <a:srgbClr val="000000"/>
              </a:solidFill>
              <a:latin typeface="Halyard Display"/>
              <a:ea typeface="Lato"/>
              <a:cs typeface="Lato"/>
            </a:endParaRPr>
          </a:p>
          <a:p>
            <a:pPr algn="ctr"/>
            <a:r>
              <a:rPr lang="en-US" sz="1600">
                <a:solidFill>
                  <a:srgbClr val="000000"/>
                </a:solidFill>
                <a:latin typeface="Halyard Display"/>
                <a:ea typeface="+mn-lt"/>
                <a:cs typeface="Segoe UI"/>
              </a:rPr>
              <a:t>• </a:t>
            </a:r>
            <a:r>
              <a:rPr lang="en-US" sz="1600">
                <a:solidFill>
                  <a:srgbClr val="000000"/>
                </a:solidFill>
                <a:latin typeface="Halyard Display"/>
                <a:ea typeface="+mn-lt"/>
                <a:cs typeface="+mn-lt"/>
              </a:rPr>
              <a:t>Confirm interest </a:t>
            </a:r>
            <a:endParaRPr lang="en-US" sz="1600">
              <a:solidFill>
                <a:srgbClr val="000000"/>
              </a:solidFill>
              <a:latin typeface="Halyard Display"/>
              <a:ea typeface="Lato"/>
              <a:cs typeface="Lato"/>
            </a:endParaRPr>
          </a:p>
          <a:p>
            <a:pPr algn="ctr"/>
            <a:r>
              <a:rPr lang="en-US" sz="1600">
                <a:solidFill>
                  <a:srgbClr val="000000"/>
                </a:solidFill>
                <a:latin typeface="Halyard Display"/>
                <a:ea typeface="+mn-lt"/>
                <a:cs typeface="Segoe UI"/>
              </a:rPr>
              <a:t>• </a:t>
            </a:r>
            <a:r>
              <a:rPr lang="en-US" sz="1600">
                <a:solidFill>
                  <a:srgbClr val="000000"/>
                </a:solidFill>
                <a:latin typeface="Halyard Display"/>
                <a:ea typeface="+mn-lt"/>
                <a:cs typeface="+mn-lt"/>
              </a:rPr>
              <a:t>Schedule intake </a:t>
            </a:r>
            <a:endParaRPr lang="en-US" sz="1600">
              <a:latin typeface="Halyard Display"/>
              <a:ea typeface="Lato"/>
              <a:cs typeface="Lato"/>
            </a:endParaRPr>
          </a:p>
          <a:p>
            <a:pPr algn="l"/>
            <a:endParaRPr lang="en-US" sz="3200" b="0" i="1" kern="1200">
              <a:solidFill>
                <a:schemeClr val="bg1"/>
              </a:solidFill>
              <a:effectLst/>
              <a:latin typeface="Halyard Display"/>
              <a:ea typeface="Halyard Display Light" pitchFamily="2" charset="77"/>
            </a:endParaRPr>
          </a:p>
        </p:txBody>
      </p:sp>
      <p:sp>
        <p:nvSpPr>
          <p:cNvPr id="11" name="TextBox 10">
            <a:extLst>
              <a:ext uri="{FF2B5EF4-FFF2-40B4-BE49-F238E27FC236}">
                <a16:creationId xmlns:a16="http://schemas.microsoft.com/office/drawing/2014/main" id="{F16E36A2-994A-C69B-CFB1-CA2D885E011D}"/>
              </a:ext>
            </a:extLst>
          </p:cNvPr>
          <p:cNvSpPr txBox="1"/>
          <p:nvPr/>
        </p:nvSpPr>
        <p:spPr>
          <a:xfrm>
            <a:off x="4840897" y="3675737"/>
            <a:ext cx="125366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Segoe UI"/>
              </a:rPr>
              <a:t>Intake </a:t>
            </a:r>
            <a:r>
              <a:rPr lang="en-US" sz="1600">
                <a:solidFill>
                  <a:srgbClr val="000000"/>
                </a:solidFill>
                <a:latin typeface="Halyard Display"/>
                <a:ea typeface="+mn-lt"/>
                <a:cs typeface="Segoe UI"/>
              </a:rPr>
              <a:t> </a:t>
            </a:r>
            <a:endParaRPr lang="en-US" sz="1600">
              <a:latin typeface="Halyard Display"/>
              <a:ea typeface="Lato"/>
              <a:cs typeface="Segoe UI"/>
            </a:endParaRPr>
          </a:p>
          <a:p>
            <a:r>
              <a:rPr lang="en-US" sz="1600">
                <a:solidFill>
                  <a:srgbClr val="000000"/>
                </a:solidFill>
                <a:latin typeface="Halyard Display"/>
                <a:ea typeface="+mn-lt"/>
                <a:cs typeface="Segoe UI"/>
              </a:rPr>
              <a:t>• In-depth assessment</a:t>
            </a:r>
            <a:endParaRPr lang="en-US" sz="1600">
              <a:latin typeface="Halyard Display"/>
              <a:ea typeface="Lato"/>
              <a:cs typeface="Segoe UI"/>
            </a:endParaRPr>
          </a:p>
          <a:p>
            <a:r>
              <a:rPr lang="en-US" sz="1600">
                <a:solidFill>
                  <a:srgbClr val="000000"/>
                </a:solidFill>
                <a:latin typeface="Halyard Display"/>
                <a:ea typeface="Halyard Display Light" pitchFamily="2" charset="77"/>
                <a:cs typeface="Segoe UI"/>
              </a:rPr>
              <a:t>• Determine next steps</a:t>
            </a:r>
            <a:endParaRPr lang="en-US" sz="1600">
              <a:latin typeface="Halyard Display"/>
              <a:ea typeface="Lato"/>
              <a:cs typeface="Lato"/>
            </a:endParaRPr>
          </a:p>
          <a:p>
            <a:endParaRPr lang="en-US" sz="3200" i="1">
              <a:solidFill>
                <a:schemeClr val="bg1"/>
              </a:solidFill>
              <a:latin typeface="Halyard Display"/>
              <a:ea typeface="Halyard Display Light" pitchFamily="2" charset="77"/>
            </a:endParaRPr>
          </a:p>
        </p:txBody>
      </p:sp>
      <p:sp>
        <p:nvSpPr>
          <p:cNvPr id="13" name="TextBox 12">
            <a:extLst>
              <a:ext uri="{FF2B5EF4-FFF2-40B4-BE49-F238E27FC236}">
                <a16:creationId xmlns:a16="http://schemas.microsoft.com/office/drawing/2014/main" id="{100E5C16-86BE-8BE8-DB00-E9B69AB11B9C}"/>
              </a:ext>
            </a:extLst>
          </p:cNvPr>
          <p:cNvSpPr txBox="1"/>
          <p:nvPr/>
        </p:nvSpPr>
        <p:spPr>
          <a:xfrm>
            <a:off x="6733306" y="5146960"/>
            <a:ext cx="196041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Halyard Display"/>
                <a:ea typeface="Lato"/>
                <a:cs typeface="Calibri"/>
              </a:rPr>
              <a:t>Case Management</a:t>
            </a:r>
            <a:endParaRPr lang="en-US" sz="1600">
              <a:latin typeface="Halyard Display"/>
              <a:ea typeface="Lato"/>
              <a:cs typeface="Lato"/>
            </a:endParaRPr>
          </a:p>
          <a:p>
            <a:pPr algn="ctr"/>
            <a:r>
              <a:rPr lang="en-US" sz="1600">
                <a:latin typeface="Halyard Display"/>
                <a:ea typeface="+mn-lt"/>
                <a:cs typeface="Arial"/>
              </a:rPr>
              <a:t>• </a:t>
            </a:r>
            <a:r>
              <a:rPr lang="en-US" sz="1600">
                <a:latin typeface="Halyard Display"/>
                <a:ea typeface="+mn-lt"/>
                <a:cs typeface="+mn-lt"/>
              </a:rPr>
              <a:t>Resource </a:t>
            </a:r>
            <a:endParaRPr lang="en-US" sz="1600">
              <a:latin typeface="Halyard Display"/>
              <a:ea typeface="Lato"/>
              <a:cs typeface="Lato"/>
            </a:endParaRPr>
          </a:p>
          <a:p>
            <a:pPr algn="ctr"/>
            <a:r>
              <a:rPr lang="en-US" sz="1600">
                <a:latin typeface="Halyard Display"/>
                <a:ea typeface="+mn-lt"/>
                <a:cs typeface="+mn-lt"/>
              </a:rPr>
              <a:t>coordination </a:t>
            </a:r>
            <a:endParaRPr lang="en-US" sz="1600">
              <a:latin typeface="Halyard Display"/>
              <a:ea typeface="Lato"/>
              <a:cs typeface="Lato"/>
            </a:endParaRPr>
          </a:p>
          <a:p>
            <a:pPr algn="ctr"/>
            <a:r>
              <a:rPr lang="en-US" sz="1600">
                <a:latin typeface="Halyard Display"/>
                <a:ea typeface="+mn-lt"/>
                <a:cs typeface="+mn-lt"/>
              </a:rPr>
              <a:t>matching the students' needs and concerns</a:t>
            </a:r>
            <a:endParaRPr lang="en-US" sz="3200" b="0" i="1" kern="1200">
              <a:solidFill>
                <a:schemeClr val="bg1"/>
              </a:solidFill>
              <a:effectLst/>
              <a:latin typeface="Halyard Display"/>
              <a:ea typeface="Halyard Display Light" pitchFamily="2" charset="77"/>
            </a:endParaRPr>
          </a:p>
        </p:txBody>
      </p:sp>
      <p:sp>
        <p:nvSpPr>
          <p:cNvPr id="18" name="TextBox 17">
            <a:extLst>
              <a:ext uri="{FF2B5EF4-FFF2-40B4-BE49-F238E27FC236}">
                <a16:creationId xmlns:a16="http://schemas.microsoft.com/office/drawing/2014/main" id="{4E6E5423-C360-199A-57CF-3DB846FBCB4F}"/>
              </a:ext>
            </a:extLst>
          </p:cNvPr>
          <p:cNvSpPr txBox="1"/>
          <p:nvPr/>
        </p:nvSpPr>
        <p:spPr>
          <a:xfrm>
            <a:off x="8686625" y="3287562"/>
            <a:ext cx="236702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latin typeface="Halyard Display"/>
                <a:ea typeface="Halyard Display Light" pitchFamily="2" charset="77"/>
                <a:cs typeface="Segoe UI"/>
              </a:rPr>
              <a:t>Case Management</a:t>
            </a:r>
            <a:r>
              <a:rPr lang="en-US">
                <a:latin typeface="Halyard Display"/>
                <a:ea typeface="Halyard Display Light" pitchFamily="2" charset="77"/>
                <a:cs typeface="Segoe UI"/>
              </a:rPr>
              <a:t>​</a:t>
            </a:r>
          </a:p>
          <a:p>
            <a:pPr algn="ctr"/>
            <a:r>
              <a:rPr lang="en-US" b="1">
                <a:latin typeface="Halyard Display"/>
                <a:ea typeface="Halyard Display Light" pitchFamily="2" charset="77"/>
                <a:cs typeface="Segoe UI"/>
              </a:rPr>
              <a:t>Continued </a:t>
            </a:r>
            <a:endParaRPr lang="en-US">
              <a:latin typeface="Halyard Display"/>
              <a:ea typeface="Halyard Display Light" pitchFamily="2" charset="77"/>
              <a:cs typeface="Segoe UI"/>
            </a:endParaRPr>
          </a:p>
          <a:p>
            <a:pPr algn="ctr"/>
            <a:r>
              <a:rPr lang="en-US" sz="1600">
                <a:latin typeface="Halyard Display"/>
                <a:ea typeface="Halyard Display Light" pitchFamily="2" charset="77"/>
                <a:cs typeface="Segoe UI"/>
              </a:rPr>
              <a:t>• Follow up to ensure family is connected to appropriate resources</a:t>
            </a:r>
            <a:endParaRPr lang="en-US" sz="1400">
              <a:latin typeface="Halyard Display"/>
              <a:ea typeface="Halyard Display Light" pitchFamily="2" charset="77"/>
              <a:cs typeface="Segoe UI"/>
            </a:endParaRPr>
          </a:p>
        </p:txBody>
      </p:sp>
    </p:spTree>
    <p:extLst>
      <p:ext uri="{BB962C8B-B14F-4D97-AF65-F5344CB8AC3E}">
        <p14:creationId xmlns:p14="http://schemas.microsoft.com/office/powerpoint/2010/main" val="1356106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B49AF0-9980-E947-7913-C2D065544DE2}"/>
              </a:ext>
            </a:extLst>
          </p:cNvPr>
          <p:cNvSpPr>
            <a:spLocks noGrp="1"/>
          </p:cNvSpPr>
          <p:nvPr>
            <p:ph type="body" sz="quarter" idx="16"/>
          </p:nvPr>
        </p:nvSpPr>
        <p:spPr>
          <a:xfrm>
            <a:off x="1266825" y="1866279"/>
            <a:ext cx="8316825" cy="3571537"/>
          </a:xfrm>
        </p:spPr>
        <p:txBody>
          <a:bodyPr/>
          <a:lstStyle/>
          <a:p>
            <a:r>
              <a:rPr lang="en-US">
                <a:cs typeface="Arial" panose="020B0604020202020204" pitchFamily="34" charset="0"/>
              </a:rPr>
              <a:t>What mental health or behavioral concerns do you see as counselors in your schools?</a:t>
            </a:r>
          </a:p>
        </p:txBody>
      </p:sp>
    </p:spTree>
    <p:extLst>
      <p:ext uri="{BB962C8B-B14F-4D97-AF65-F5344CB8AC3E}">
        <p14:creationId xmlns:p14="http://schemas.microsoft.com/office/powerpoint/2010/main" val="292796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D150-5C83-FB13-47CA-B613E777A746}"/>
              </a:ext>
            </a:extLst>
          </p:cNvPr>
          <p:cNvSpPr>
            <a:spLocks noGrp="1"/>
          </p:cNvSpPr>
          <p:nvPr>
            <p:ph type="title"/>
          </p:nvPr>
        </p:nvSpPr>
        <p:spPr>
          <a:xfrm>
            <a:off x="530371" y="439969"/>
            <a:ext cx="6640388" cy="669253"/>
          </a:xfrm>
        </p:spPr>
        <p:txBody>
          <a:bodyPr lIns="91440" tIns="45720" rIns="91440" bIns="45720" anchor="t">
            <a:normAutofit/>
          </a:bodyPr>
          <a:lstStyle/>
          <a:p>
            <a:r>
              <a:rPr lang="en-US" b="1">
                <a:cs typeface="Arial" panose="020B0604020202020204" pitchFamily="34" charset="0"/>
              </a:rPr>
              <a:t>Common Signs-Symptoms</a:t>
            </a:r>
          </a:p>
        </p:txBody>
      </p:sp>
      <p:sp>
        <p:nvSpPr>
          <p:cNvPr id="4" name="Text Placeholder 3">
            <a:extLst>
              <a:ext uri="{FF2B5EF4-FFF2-40B4-BE49-F238E27FC236}">
                <a16:creationId xmlns:a16="http://schemas.microsoft.com/office/drawing/2014/main" id="{C7D726FA-C546-C7E2-EECC-2B0D755F0E33}"/>
              </a:ext>
            </a:extLst>
          </p:cNvPr>
          <p:cNvSpPr>
            <a:spLocks noGrp="1"/>
          </p:cNvSpPr>
          <p:nvPr>
            <p:ph type="body" sz="quarter" idx="14"/>
          </p:nvPr>
        </p:nvSpPr>
        <p:spPr>
          <a:xfrm>
            <a:off x="528638" y="2367279"/>
            <a:ext cx="3148093" cy="2762905"/>
          </a:xfrm>
        </p:spPr>
        <p:txBody>
          <a:bodyPr lIns="91440" tIns="45720" rIns="91440" bIns="45720" anchor="t"/>
          <a:lstStyle/>
          <a:p>
            <a:pPr marL="342900" indent="-342900" algn="l">
              <a:buChar char="•"/>
            </a:pPr>
            <a:r>
              <a:rPr lang="en-US">
                <a:cs typeface="Arial"/>
              </a:rPr>
              <a:t>Misbehavior</a:t>
            </a:r>
            <a:endParaRPr lang="en-US">
              <a:latin typeface="Halyard Display"/>
              <a:cs typeface="Arial"/>
            </a:endParaRPr>
          </a:p>
          <a:p>
            <a:pPr marL="342900" indent="-342900" algn="l">
              <a:buFont typeface="Arial" panose="020B0604020202020204" pitchFamily="34" charset="0"/>
              <a:buChar char="•"/>
            </a:pPr>
            <a:r>
              <a:rPr lang="en-US">
                <a:latin typeface="Halyard Display"/>
                <a:cs typeface="Arial"/>
              </a:rPr>
              <a:t>Somatic symptoms</a:t>
            </a:r>
          </a:p>
          <a:p>
            <a:pPr marL="342900" indent="-342900" algn="l">
              <a:buFont typeface="Arial" panose="020B0604020202020204" pitchFamily="34" charset="0"/>
              <a:buChar char="•"/>
            </a:pPr>
            <a:r>
              <a:rPr lang="en-US">
                <a:cs typeface="Arial"/>
              </a:rPr>
              <a:t>Increased fears</a:t>
            </a:r>
          </a:p>
          <a:p>
            <a:pPr marL="342900" indent="-342900" algn="l">
              <a:buFont typeface="Arial" panose="020B0604020202020204" pitchFamily="34" charset="0"/>
              <a:buChar char="•"/>
            </a:pPr>
            <a:r>
              <a:rPr lang="en-US">
                <a:cs typeface="Arial"/>
              </a:rPr>
              <a:t>Parenting support</a:t>
            </a:r>
            <a:endParaRPr lang="en-US"/>
          </a:p>
        </p:txBody>
      </p:sp>
      <p:sp>
        <p:nvSpPr>
          <p:cNvPr id="7" name="Text Placeholder 6">
            <a:extLst>
              <a:ext uri="{FF2B5EF4-FFF2-40B4-BE49-F238E27FC236}">
                <a16:creationId xmlns:a16="http://schemas.microsoft.com/office/drawing/2014/main" id="{65CA5144-4B1E-EE92-CAB4-301D6A59D0BA}"/>
              </a:ext>
            </a:extLst>
          </p:cNvPr>
          <p:cNvSpPr>
            <a:spLocks noGrp="1"/>
          </p:cNvSpPr>
          <p:nvPr>
            <p:ph type="body" sz="quarter" idx="19"/>
          </p:nvPr>
        </p:nvSpPr>
        <p:spPr>
          <a:xfrm>
            <a:off x="528638" y="1613857"/>
            <a:ext cx="3148093" cy="590716"/>
          </a:xfrm>
        </p:spPr>
        <p:txBody>
          <a:bodyPr/>
          <a:lstStyle/>
          <a:p>
            <a:r>
              <a:rPr lang="en-US">
                <a:latin typeface="Halyard Display"/>
              </a:rPr>
              <a:t>Elementary School </a:t>
            </a:r>
          </a:p>
        </p:txBody>
      </p:sp>
      <p:sp>
        <p:nvSpPr>
          <p:cNvPr id="8" name="Text Placeholder 7">
            <a:extLst>
              <a:ext uri="{FF2B5EF4-FFF2-40B4-BE49-F238E27FC236}">
                <a16:creationId xmlns:a16="http://schemas.microsoft.com/office/drawing/2014/main" id="{0A567E81-E44D-1CEB-5E97-1675C2136AAE}"/>
              </a:ext>
            </a:extLst>
          </p:cNvPr>
          <p:cNvSpPr>
            <a:spLocks noGrp="1"/>
          </p:cNvSpPr>
          <p:nvPr>
            <p:ph type="body" sz="quarter" idx="20"/>
          </p:nvPr>
        </p:nvSpPr>
        <p:spPr>
          <a:xfrm>
            <a:off x="4480706" y="2367280"/>
            <a:ext cx="3148093" cy="2762905"/>
          </a:xfrm>
        </p:spPr>
        <p:txBody>
          <a:bodyPr lIns="91440" tIns="45720" rIns="91440" bIns="45720" anchor="t"/>
          <a:lstStyle/>
          <a:p>
            <a:pPr marL="342900" indent="-342900" algn="l">
              <a:buFont typeface="Arial" panose="020B0604020202020204" pitchFamily="34" charset="0"/>
              <a:buChar char="•"/>
            </a:pPr>
            <a:r>
              <a:rPr lang="en-US">
                <a:latin typeface="Halyard Display"/>
                <a:cs typeface="Arial"/>
              </a:rPr>
              <a:t>Bullying concerns</a:t>
            </a:r>
            <a:endParaRPr lang="en-US"/>
          </a:p>
          <a:p>
            <a:pPr marL="342900" indent="-342900" algn="l">
              <a:buFont typeface="Arial" panose="020B0604020202020204" pitchFamily="34" charset="0"/>
              <a:buChar char="•"/>
            </a:pPr>
            <a:r>
              <a:rPr lang="en-US">
                <a:cs typeface="Arial"/>
              </a:rPr>
              <a:t>Peer concerns</a:t>
            </a:r>
          </a:p>
          <a:p>
            <a:pPr marL="342900" indent="-342900" algn="l">
              <a:buFont typeface="Arial" panose="020B0604020202020204" pitchFamily="34" charset="0"/>
              <a:buChar char="•"/>
            </a:pPr>
            <a:r>
              <a:rPr lang="en-US">
                <a:cs typeface="Arial"/>
              </a:rPr>
              <a:t>Change in activities</a:t>
            </a:r>
          </a:p>
          <a:p>
            <a:pPr marL="342900" indent="-342900" algn="l">
              <a:buFont typeface="Arial" panose="020B0604020202020204" pitchFamily="34" charset="0"/>
              <a:buChar char="•"/>
            </a:pPr>
            <a:r>
              <a:rPr lang="en-US">
                <a:latin typeface="Halyard Display"/>
                <a:cs typeface="Arial"/>
              </a:rPr>
              <a:t>Change in eating/sleeping</a:t>
            </a:r>
          </a:p>
          <a:p>
            <a:pPr marL="342900" indent="-342900" algn="l">
              <a:buFont typeface="Arial" panose="020B0604020202020204" pitchFamily="34" charset="0"/>
              <a:buChar char="•"/>
            </a:pPr>
            <a:r>
              <a:rPr lang="en-US">
                <a:cs typeface="Arial"/>
              </a:rPr>
              <a:t>Increased worrying</a:t>
            </a:r>
          </a:p>
        </p:txBody>
      </p:sp>
      <p:sp>
        <p:nvSpPr>
          <p:cNvPr id="9" name="Text Placeholder 8">
            <a:extLst>
              <a:ext uri="{FF2B5EF4-FFF2-40B4-BE49-F238E27FC236}">
                <a16:creationId xmlns:a16="http://schemas.microsoft.com/office/drawing/2014/main" id="{CE38AB9A-DB9D-DADB-A359-A4BBCD4AAD52}"/>
              </a:ext>
            </a:extLst>
          </p:cNvPr>
          <p:cNvSpPr>
            <a:spLocks noGrp="1"/>
          </p:cNvSpPr>
          <p:nvPr>
            <p:ph type="body" sz="quarter" idx="21"/>
          </p:nvPr>
        </p:nvSpPr>
        <p:spPr>
          <a:xfrm>
            <a:off x="4480706" y="1613857"/>
            <a:ext cx="3148093" cy="590716"/>
          </a:xfrm>
        </p:spPr>
        <p:txBody>
          <a:bodyPr/>
          <a:lstStyle/>
          <a:p>
            <a:r>
              <a:rPr lang="en-US">
                <a:latin typeface="Halyard Display"/>
              </a:rPr>
              <a:t>Middle School</a:t>
            </a:r>
          </a:p>
        </p:txBody>
      </p:sp>
      <p:sp>
        <p:nvSpPr>
          <p:cNvPr id="10" name="Text Placeholder 9">
            <a:extLst>
              <a:ext uri="{FF2B5EF4-FFF2-40B4-BE49-F238E27FC236}">
                <a16:creationId xmlns:a16="http://schemas.microsoft.com/office/drawing/2014/main" id="{27876CCC-F7FB-8229-0D80-8E2C8B1876B8}"/>
              </a:ext>
            </a:extLst>
          </p:cNvPr>
          <p:cNvSpPr>
            <a:spLocks noGrp="1"/>
          </p:cNvSpPr>
          <p:nvPr>
            <p:ph type="body" sz="quarter" idx="22"/>
          </p:nvPr>
        </p:nvSpPr>
        <p:spPr>
          <a:xfrm>
            <a:off x="8432774" y="2367280"/>
            <a:ext cx="3148093" cy="2762905"/>
          </a:xfrm>
        </p:spPr>
        <p:txBody>
          <a:bodyPr lIns="91440" tIns="45720" rIns="91440" bIns="45720" anchor="t"/>
          <a:lstStyle/>
          <a:p>
            <a:pPr marL="342900" indent="-342900" algn="l">
              <a:buFont typeface="Arial" panose="020B0604020202020204" pitchFamily="34" charset="0"/>
              <a:buChar char="•"/>
            </a:pPr>
            <a:r>
              <a:rPr lang="en-US">
                <a:latin typeface="Halyard Display"/>
                <a:cs typeface="Arial"/>
              </a:rPr>
              <a:t>Peer concerns</a:t>
            </a:r>
            <a:endParaRPr lang="en-US"/>
          </a:p>
          <a:p>
            <a:pPr marL="342900" indent="-342900" algn="l">
              <a:buFont typeface="Arial" panose="020B0604020202020204" pitchFamily="34" charset="0"/>
              <a:buChar char="•"/>
            </a:pPr>
            <a:r>
              <a:rPr lang="en-US">
                <a:latin typeface="Halyard Display"/>
                <a:cs typeface="Arial"/>
              </a:rPr>
              <a:t>Change in eating/sleeping</a:t>
            </a:r>
          </a:p>
          <a:p>
            <a:pPr marL="342900" indent="-342900" algn="l">
              <a:buFont typeface="Arial" panose="020B0604020202020204" pitchFamily="34" charset="0"/>
              <a:buChar char="•"/>
            </a:pPr>
            <a:r>
              <a:rPr lang="en-US">
                <a:cs typeface="Arial"/>
              </a:rPr>
              <a:t>Change in activities</a:t>
            </a:r>
          </a:p>
          <a:p>
            <a:pPr marL="342900" indent="-342900" algn="l">
              <a:buFont typeface="Arial" panose="020B0604020202020204" pitchFamily="34" charset="0"/>
              <a:buChar char="•"/>
            </a:pPr>
            <a:r>
              <a:rPr lang="en-US">
                <a:latin typeface="Halyard Display"/>
                <a:cs typeface="Arial"/>
              </a:rPr>
              <a:t>Persistent sadness</a:t>
            </a:r>
          </a:p>
          <a:p>
            <a:pPr marL="342900" indent="-342900" algn="l">
              <a:buFont typeface="Arial" panose="020B0604020202020204" pitchFamily="34" charset="0"/>
              <a:buChar char="•"/>
            </a:pPr>
            <a:r>
              <a:rPr lang="en-US">
                <a:latin typeface="Halyard Display"/>
                <a:cs typeface="Arial"/>
              </a:rPr>
              <a:t>Anhedonia</a:t>
            </a:r>
          </a:p>
          <a:p>
            <a:pPr marL="342900" indent="-342900" algn="l">
              <a:buFont typeface="Arial" panose="020B0604020202020204" pitchFamily="34" charset="0"/>
              <a:buChar char="•"/>
            </a:pPr>
            <a:r>
              <a:rPr lang="en-US">
                <a:cs typeface="Arial"/>
              </a:rPr>
              <a:t>Worry or anxiety</a:t>
            </a:r>
            <a:endParaRPr lang="en-US">
              <a:latin typeface="Halyard Display"/>
            </a:endParaRPr>
          </a:p>
          <a:p>
            <a:pPr marL="342900" indent="-342900">
              <a:buFont typeface="Arial" panose="020B0604020202020204" pitchFamily="34" charset="0"/>
              <a:buChar char="•"/>
            </a:pPr>
            <a:endParaRPr lang="en-US"/>
          </a:p>
        </p:txBody>
      </p:sp>
      <p:sp>
        <p:nvSpPr>
          <p:cNvPr id="5" name="Text Placeholder 4">
            <a:extLst>
              <a:ext uri="{FF2B5EF4-FFF2-40B4-BE49-F238E27FC236}">
                <a16:creationId xmlns:a16="http://schemas.microsoft.com/office/drawing/2014/main" id="{80B697F9-05ED-A1C2-8394-D2579C7252A8}"/>
              </a:ext>
            </a:extLst>
          </p:cNvPr>
          <p:cNvSpPr>
            <a:spLocks noGrp="1"/>
          </p:cNvSpPr>
          <p:nvPr>
            <p:ph type="body" sz="quarter" idx="23"/>
          </p:nvPr>
        </p:nvSpPr>
        <p:spPr>
          <a:xfrm>
            <a:off x="8308787" y="1613857"/>
            <a:ext cx="3148093" cy="590716"/>
          </a:xfrm>
        </p:spPr>
        <p:txBody>
          <a:bodyPr/>
          <a:lstStyle/>
          <a:p>
            <a:r>
              <a:rPr lang="en-US">
                <a:latin typeface="Halyard Display"/>
              </a:rPr>
              <a:t>High School</a:t>
            </a:r>
          </a:p>
        </p:txBody>
      </p:sp>
      <p:sp>
        <p:nvSpPr>
          <p:cNvPr id="6" name="TextBox 5">
            <a:extLst>
              <a:ext uri="{FF2B5EF4-FFF2-40B4-BE49-F238E27FC236}">
                <a16:creationId xmlns:a16="http://schemas.microsoft.com/office/drawing/2014/main" id="{18047FF0-38DD-5B90-17DC-14213861EB03}"/>
              </a:ext>
            </a:extLst>
          </p:cNvPr>
          <p:cNvSpPr txBox="1"/>
          <p:nvPr/>
        </p:nvSpPr>
        <p:spPr>
          <a:xfrm>
            <a:off x="571500" y="5289813"/>
            <a:ext cx="7322949" cy="707886"/>
          </a:xfrm>
          <a:prstGeom prst="rect">
            <a:avLst/>
          </a:prstGeom>
          <a:noFill/>
        </p:spPr>
        <p:txBody>
          <a:bodyPr wrap="square" rtlCol="0">
            <a:spAutoFit/>
          </a:bodyPr>
          <a:lstStyle/>
          <a:p>
            <a:pPr algn="l"/>
            <a:r>
              <a:rPr lang="en-US" sz="2000" b="0" kern="1200">
                <a:effectLst/>
                <a:latin typeface="Halyard Display"/>
                <a:ea typeface="Halyard Display Light" pitchFamily="2" charset="77"/>
                <a:cs typeface="Arial" panose="020B0604020202020204" pitchFamily="34" charset="0"/>
              </a:rPr>
              <a:t>Can receive referrals for students 4+ </a:t>
            </a:r>
          </a:p>
          <a:p>
            <a:pPr algn="l"/>
            <a:r>
              <a:rPr lang="en-US" sz="2000" b="0" kern="1200">
                <a:effectLst/>
                <a:latin typeface="Halyard Display"/>
                <a:ea typeface="Halyard Display Light" pitchFamily="2" charset="77"/>
                <a:cs typeface="Arial" panose="020B0604020202020204" pitchFamily="34" charset="0"/>
              </a:rPr>
              <a:t>Adult students can sign their own consents</a:t>
            </a:r>
          </a:p>
        </p:txBody>
      </p:sp>
    </p:spTree>
    <p:extLst>
      <p:ext uri="{BB962C8B-B14F-4D97-AF65-F5344CB8AC3E}">
        <p14:creationId xmlns:p14="http://schemas.microsoft.com/office/powerpoint/2010/main" val="106957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body" sz="quarter" idx="10"/>
          </p:nvPr>
        </p:nvSpPr>
        <p:spPr>
          <a:xfrm>
            <a:off x="419100" y="450376"/>
            <a:ext cx="3438526" cy="3746870"/>
          </a:xfrm>
        </p:spPr>
        <p:txBody>
          <a:bodyPr lIns="91440" tIns="45720" rIns="91440" bIns="45720" anchor="ctr">
            <a:normAutofit/>
          </a:bodyPr>
          <a:lstStyle/>
          <a:p>
            <a:endParaRPr lang="en-US">
              <a:latin typeface="Halyard Display"/>
            </a:endParaRPr>
          </a:p>
          <a:p>
            <a:r>
              <a:rPr lang="en-US">
                <a:latin typeface="Halyard Display"/>
                <a:cs typeface="Arial"/>
              </a:rPr>
              <a:t>TCHATT Does </a:t>
            </a:r>
            <a:r>
              <a:rPr lang="en-US" u="sng">
                <a:latin typeface="Halyard Display"/>
                <a:cs typeface="Arial"/>
              </a:rPr>
              <a:t>NOT</a:t>
            </a:r>
            <a:r>
              <a:rPr lang="en-US">
                <a:latin typeface="Halyard Display"/>
                <a:cs typeface="Arial"/>
              </a:rPr>
              <a:t> Provide</a:t>
            </a:r>
          </a:p>
        </p:txBody>
      </p:sp>
      <p:sp>
        <p:nvSpPr>
          <p:cNvPr id="3" name="Content Placeholder 2">
            <a:extLst>
              <a:ext uri="{FF2B5EF4-FFF2-40B4-BE49-F238E27FC236}">
                <a16:creationId xmlns:a16="http://schemas.microsoft.com/office/drawing/2014/main" id="{ED72242F-36B1-A8ED-6908-836CA959A4A5}"/>
              </a:ext>
            </a:extLst>
          </p:cNvPr>
          <p:cNvSpPr>
            <a:spLocks noGrp="1"/>
          </p:cNvSpPr>
          <p:nvPr>
            <p:ph sz="quarter" idx="11"/>
          </p:nvPr>
        </p:nvSpPr>
        <p:spPr/>
        <p:txBody>
          <a:bodyPr/>
          <a:lstStyle/>
          <a:p>
            <a:pPr marL="285750" indent="-285750">
              <a:buFont typeface="Arial" panose="020B0604020202020204" pitchFamily="34" charset="0"/>
              <a:buChar char="•"/>
            </a:pPr>
            <a:endParaRPr lang="en-US" sz="2000">
              <a:latin typeface="Halyard Display"/>
            </a:endParaRPr>
          </a:p>
          <a:p>
            <a:pPr marL="285750" indent="-285750">
              <a:buFont typeface="Arial" panose="020B0604020202020204" pitchFamily="34" charset="0"/>
              <a:buChar char="•"/>
            </a:pPr>
            <a:endParaRPr lang="en-US" sz="2000">
              <a:latin typeface="Halyard Display"/>
            </a:endParaRPr>
          </a:p>
          <a:p>
            <a:pPr marL="285750" indent="-285750">
              <a:buFont typeface="Arial" panose="020B0604020202020204" pitchFamily="34" charset="0"/>
              <a:buChar char="•"/>
            </a:pPr>
            <a:endParaRPr lang="en-US" sz="2000">
              <a:latin typeface="Halyard Display"/>
            </a:endParaRPr>
          </a:p>
          <a:p>
            <a:endParaRPr lang="en-US" sz="2000">
              <a:latin typeface="Halyard Display"/>
            </a:endParaRPr>
          </a:p>
          <a:p>
            <a:pPr marL="285750" indent="-285750">
              <a:buFont typeface="Arial" panose="020B0604020202020204" pitchFamily="34" charset="0"/>
              <a:buChar char="•"/>
            </a:pPr>
            <a:r>
              <a:rPr lang="en-US">
                <a:latin typeface="Halyard Display"/>
              </a:rPr>
              <a:t>Immediate crisis response</a:t>
            </a:r>
          </a:p>
          <a:p>
            <a:pPr marL="285750" indent="-285750">
              <a:buFont typeface="Arial" panose="020B0604020202020204" pitchFamily="34" charset="0"/>
              <a:buChar char="•"/>
            </a:pPr>
            <a:r>
              <a:rPr lang="en-US">
                <a:latin typeface="Halyard Display"/>
              </a:rPr>
              <a:t>Psychological testing</a:t>
            </a:r>
          </a:p>
          <a:p>
            <a:pPr marL="285750" indent="-285750">
              <a:buFont typeface="Arial" panose="020B0604020202020204" pitchFamily="34" charset="0"/>
              <a:buChar char="•"/>
            </a:pPr>
            <a:r>
              <a:rPr lang="en-US">
                <a:latin typeface="Halyard Display"/>
              </a:rPr>
              <a:t>Neuropsychological testing</a:t>
            </a:r>
          </a:p>
          <a:p>
            <a:pPr marL="285750" indent="-285750">
              <a:buFont typeface="Arial" panose="020B0604020202020204" pitchFamily="34" charset="0"/>
              <a:buChar char="•"/>
            </a:pPr>
            <a:r>
              <a:rPr lang="en-US">
                <a:latin typeface="Halyard Display"/>
              </a:rPr>
              <a:t>Court ordered/mandated therapy</a:t>
            </a:r>
          </a:p>
          <a:p>
            <a:pPr marL="285750" indent="-285750">
              <a:buFont typeface="Arial" panose="020B0604020202020204" pitchFamily="34" charset="0"/>
              <a:buChar char="•"/>
            </a:pPr>
            <a:r>
              <a:rPr lang="en-US">
                <a:latin typeface="Halyard Display"/>
              </a:rPr>
              <a:t>Custody dispute support</a:t>
            </a:r>
          </a:p>
          <a:p>
            <a:pPr marL="285750" indent="-285750">
              <a:buFont typeface="Arial" panose="020B0604020202020204" pitchFamily="34" charset="0"/>
              <a:buChar char="•"/>
            </a:pPr>
            <a:r>
              <a:rPr lang="en-US">
                <a:latin typeface="Halyard Display"/>
              </a:rPr>
              <a:t>Duplication of services</a:t>
            </a:r>
          </a:p>
        </p:txBody>
      </p:sp>
    </p:spTree>
    <p:extLst>
      <p:ext uri="{BB962C8B-B14F-4D97-AF65-F5344CB8AC3E}">
        <p14:creationId xmlns:p14="http://schemas.microsoft.com/office/powerpoint/2010/main" val="366000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0342-FF22-D906-F38D-385290419F95}"/>
              </a:ext>
            </a:extLst>
          </p:cNvPr>
          <p:cNvSpPr>
            <a:spLocks noGrp="1"/>
          </p:cNvSpPr>
          <p:nvPr>
            <p:ph type="title"/>
          </p:nvPr>
        </p:nvSpPr>
        <p:spPr>
          <a:xfrm>
            <a:off x="1454045" y="439969"/>
            <a:ext cx="10165830" cy="648167"/>
          </a:xfrm>
        </p:spPr>
        <p:txBody>
          <a:bodyPr/>
          <a:lstStyle/>
          <a:p>
            <a:r>
              <a:rPr lang="en-US" b="1">
                <a:latin typeface="Halyard Display"/>
                <a:cs typeface="Arial" panose="020B0604020202020204" pitchFamily="34" charset="0"/>
              </a:rPr>
              <a:t>Crisis Response in Sessions</a:t>
            </a:r>
          </a:p>
        </p:txBody>
      </p:sp>
      <p:sp>
        <p:nvSpPr>
          <p:cNvPr id="3" name="Content Placeholder 2">
            <a:extLst>
              <a:ext uri="{FF2B5EF4-FFF2-40B4-BE49-F238E27FC236}">
                <a16:creationId xmlns:a16="http://schemas.microsoft.com/office/drawing/2014/main" id="{780CE3A2-7B42-7AF4-BB70-180C7548690C}"/>
              </a:ext>
            </a:extLst>
          </p:cNvPr>
          <p:cNvSpPr>
            <a:spLocks noGrp="1"/>
          </p:cNvSpPr>
          <p:nvPr>
            <p:ph sz="quarter" idx="11"/>
          </p:nvPr>
        </p:nvSpPr>
        <p:spPr>
          <a:xfrm>
            <a:off x="1454046" y="1335023"/>
            <a:ext cx="10165830" cy="4915875"/>
          </a:xfrm>
        </p:spPr>
        <p:txBody>
          <a:bodyPr lIns="91440" tIns="45720" rIns="91440" bIns="45720" anchor="t"/>
          <a:lstStyle/>
          <a:p>
            <a:pPr marL="285750" indent="-285750">
              <a:buFont typeface="Arial" panose="020B0604020202020204" pitchFamily="34" charset="0"/>
              <a:buChar char="•"/>
            </a:pPr>
            <a:r>
              <a:rPr lang="en-US" sz="2000">
                <a:latin typeface="Halyard Display"/>
                <a:cs typeface="Arial"/>
              </a:rPr>
              <a:t>It is the expectation of TCHATT that you use your school's crisis response protocol, as mandated by law, when a student is in active crisis, or when notified by a Children’s Health staff member of a student in crisis</a:t>
            </a:r>
          </a:p>
          <a:p>
            <a:pPr marL="285750" indent="-285750">
              <a:buFont typeface="Arial" panose="020B0604020202020204" pitchFamily="34" charset="0"/>
              <a:buChar char="•"/>
            </a:pPr>
            <a:r>
              <a:rPr lang="en-US" sz="2000">
                <a:latin typeface="Halyard Display"/>
                <a:cs typeface="Arial"/>
              </a:rPr>
              <a:t>If during a therapy session, the student indicates thoughts about harming themselves or someone else, or if they indicate they are in a dangerous situation:</a:t>
            </a:r>
          </a:p>
          <a:p>
            <a:pPr marL="285750" indent="-285750">
              <a:buFont typeface="Arial" panose="020B0604020202020204" pitchFamily="34" charset="0"/>
              <a:buChar char="•"/>
            </a:pPr>
            <a:r>
              <a:rPr lang="en-US" sz="2000">
                <a:latin typeface="Halyard Display"/>
                <a:cs typeface="Arial"/>
              </a:rPr>
              <a:t>The clinician will assess the threat of harm  </a:t>
            </a:r>
          </a:p>
          <a:p>
            <a:pPr marL="742950" lvl="1" indent="-285750">
              <a:buFont typeface="Arial" panose="020B0604020202020204" pitchFamily="34" charset="0"/>
              <a:buChar char="•"/>
            </a:pPr>
            <a:r>
              <a:rPr lang="en-US" sz="2000">
                <a:latin typeface="Halyard Display"/>
                <a:cs typeface="Arial"/>
              </a:rPr>
              <a:t>If the student has immediate risk for suicide or self-harm, the clinician will notify the school contact to initiate a safety plan and take over the session</a:t>
            </a:r>
          </a:p>
          <a:p>
            <a:pPr marL="742950" lvl="1" indent="-285750">
              <a:buFont typeface="Arial" panose="020B0604020202020204" pitchFamily="34" charset="0"/>
              <a:buChar char="•"/>
            </a:pPr>
            <a:r>
              <a:rPr lang="en-US" sz="2000">
                <a:latin typeface="Halyard Display"/>
                <a:cs typeface="Arial"/>
              </a:rPr>
              <a:t>Once the student is safe, the clinician will contact the parent/guardian</a:t>
            </a:r>
          </a:p>
          <a:p>
            <a:pPr marL="742950" lvl="1" indent="-285750">
              <a:buFont typeface="Arial" panose="020B0604020202020204" pitchFamily="34" charset="0"/>
              <a:buChar char="•"/>
            </a:pPr>
            <a:r>
              <a:rPr lang="en-US" sz="2000" b="1">
                <a:latin typeface="Halyard Display"/>
                <a:cs typeface="Arial"/>
              </a:rPr>
              <a:t>Once a student has been in active crisis while meeting with a TCHATT clinician, the student will then be referred for a supportive higher level of care (ex: the emergency room, inpatient, IOP, etc.) and it is expected that the student follow the discharge plan accordingly</a:t>
            </a:r>
            <a:endParaRPr lang="en-US" sz="2800">
              <a:latin typeface="Halyard Display"/>
              <a:cs typeface="Arial"/>
            </a:endParaRPr>
          </a:p>
        </p:txBody>
      </p:sp>
    </p:spTree>
    <p:extLst>
      <p:ext uri="{BB962C8B-B14F-4D97-AF65-F5344CB8AC3E}">
        <p14:creationId xmlns:p14="http://schemas.microsoft.com/office/powerpoint/2010/main" val="18952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body" sz="quarter" idx="10"/>
          </p:nvPr>
        </p:nvSpPr>
        <p:spPr>
          <a:xfrm>
            <a:off x="419099" y="450376"/>
            <a:ext cx="3794125" cy="3746870"/>
          </a:xfrm>
        </p:spPr>
        <p:txBody>
          <a:bodyPr lIns="91440" tIns="45720" rIns="91440" bIns="45720" anchor="ctr">
            <a:normAutofit/>
          </a:bodyPr>
          <a:lstStyle/>
          <a:p>
            <a:r>
              <a:rPr lang="en-US">
                <a:cs typeface="Arial"/>
              </a:rPr>
              <a:t>TCHATT Case Consultation</a:t>
            </a:r>
          </a:p>
          <a:p>
            <a:r>
              <a:rPr lang="en-US">
                <a:cs typeface="Arial"/>
              </a:rPr>
              <a:t>Request</a:t>
            </a:r>
          </a:p>
        </p:txBody>
      </p:sp>
      <p:graphicFrame>
        <p:nvGraphicFramePr>
          <p:cNvPr id="5" name="Content Placeholder 2">
            <a:extLst>
              <a:ext uri="{FF2B5EF4-FFF2-40B4-BE49-F238E27FC236}">
                <a16:creationId xmlns:a16="http://schemas.microsoft.com/office/drawing/2014/main" id="{A71D9762-CC76-F29F-D6A0-351182B3D8E9}"/>
              </a:ext>
            </a:extLst>
          </p:cNvPr>
          <p:cNvGraphicFramePr>
            <a:graphicFrameLocks noGrp="1"/>
          </p:cNvGraphicFramePr>
          <p:nvPr>
            <p:ph sz="quarter" idx="11"/>
            <p:extLst>
              <p:ext uri="{D42A27DB-BD31-4B8C-83A1-F6EECF244321}">
                <p14:modId xmlns:p14="http://schemas.microsoft.com/office/powerpoint/2010/main" val="2626407268"/>
              </p:ext>
            </p:extLst>
          </p:nvPr>
        </p:nvGraphicFramePr>
        <p:xfrm>
          <a:off x="4900281" y="436728"/>
          <a:ext cx="7027862" cy="592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805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body" sz="quarter" idx="10"/>
          </p:nvPr>
        </p:nvSpPr>
        <p:spPr>
          <a:xfrm>
            <a:off x="419100" y="450376"/>
            <a:ext cx="3886200" cy="3746870"/>
          </a:xfrm>
        </p:spPr>
        <p:txBody>
          <a:bodyPr/>
          <a:lstStyle/>
          <a:p>
            <a:r>
              <a:rPr lang="en-US">
                <a:latin typeface="Halyard Display"/>
              </a:rPr>
              <a:t>Expectations </a:t>
            </a:r>
            <a:r>
              <a:rPr lang="en-US"/>
              <a:t>for</a:t>
            </a:r>
            <a:r>
              <a:rPr lang="en-US">
                <a:latin typeface="Halyard Display"/>
              </a:rPr>
              <a:t> School Staff</a:t>
            </a:r>
          </a:p>
        </p:txBody>
      </p:sp>
      <p:sp>
        <p:nvSpPr>
          <p:cNvPr id="3" name="Content Placeholder 2">
            <a:extLst>
              <a:ext uri="{FF2B5EF4-FFF2-40B4-BE49-F238E27FC236}">
                <a16:creationId xmlns:a16="http://schemas.microsoft.com/office/drawing/2014/main" id="{ED72242F-36B1-A8ED-6908-836CA959A4A5}"/>
              </a:ext>
            </a:extLst>
          </p:cNvPr>
          <p:cNvSpPr>
            <a:spLocks noGrp="1"/>
          </p:cNvSpPr>
          <p:nvPr>
            <p:ph sz="quarter" idx="11"/>
          </p:nvPr>
        </p:nvSpPr>
        <p:spPr/>
        <p:txBody>
          <a:bodyPr lIns="91440" tIns="45720" rIns="91440" bIns="45720" anchor="t"/>
          <a:lstStyle/>
          <a:p>
            <a:pPr marL="342900" indent="-342900">
              <a:buFont typeface="Arial" panose="020B0604020202020204" pitchFamily="34" charset="0"/>
              <a:buChar char="•"/>
            </a:pPr>
            <a:endParaRPr lang="en-US" sz="2000">
              <a:latin typeface="Halyard Display"/>
            </a:endParaRPr>
          </a:p>
          <a:p>
            <a:pPr marL="342900" indent="-342900">
              <a:buFont typeface="Arial" panose="020B0604020202020204" pitchFamily="34" charset="0"/>
              <a:buChar char="•"/>
            </a:pPr>
            <a:r>
              <a:rPr lang="en-US" sz="2000">
                <a:latin typeface="Halyard Display"/>
                <a:cs typeface="Arial"/>
              </a:rPr>
              <a:t>Availability for communication during active crisis for crisis response</a:t>
            </a:r>
          </a:p>
          <a:p>
            <a:pPr marL="342900" indent="-342900">
              <a:buFont typeface="Arial" panose="020B0604020202020204" pitchFamily="34" charset="0"/>
              <a:buChar char="•"/>
            </a:pPr>
            <a:r>
              <a:rPr lang="en-US" sz="2000">
                <a:latin typeface="Halyard Display"/>
                <a:cs typeface="Arial"/>
              </a:rPr>
              <a:t>Assisting students in attending therapy sessions on time</a:t>
            </a:r>
          </a:p>
          <a:p>
            <a:pPr marL="342900" indent="-342900">
              <a:buFont typeface="Arial" panose="020B0604020202020204" pitchFamily="34" charset="0"/>
              <a:buChar char="•"/>
            </a:pPr>
            <a:r>
              <a:rPr lang="en-US" sz="2000">
                <a:latin typeface="Halyard Display"/>
                <a:cs typeface="Arial"/>
              </a:rPr>
              <a:t>Advanced communication of students scheduling concerns/changes</a:t>
            </a:r>
          </a:p>
          <a:p>
            <a:pPr marL="342900" indent="-342900">
              <a:buFont typeface="Arial" panose="020B0604020202020204" pitchFamily="34" charset="0"/>
              <a:buChar char="•"/>
            </a:pPr>
            <a:r>
              <a:rPr lang="en-US" sz="2000">
                <a:latin typeface="Halyard Display"/>
                <a:cs typeface="Arial"/>
              </a:rPr>
              <a:t>Providing a </a:t>
            </a:r>
            <a:r>
              <a:rPr lang="en-US" sz="2000" b="1" u="sng">
                <a:latin typeface="Halyard Display"/>
                <a:cs typeface="Arial"/>
              </a:rPr>
              <a:t>private</a:t>
            </a:r>
            <a:r>
              <a:rPr lang="en-US" sz="2000">
                <a:latin typeface="Halyard Display"/>
                <a:cs typeface="Arial"/>
              </a:rPr>
              <a:t> space for students to meet for therapy sessions</a:t>
            </a:r>
          </a:p>
          <a:p>
            <a:pPr marL="342900" indent="-342900">
              <a:buFont typeface="Arial" panose="020B0604020202020204" pitchFamily="34" charset="0"/>
              <a:buChar char="•"/>
            </a:pPr>
            <a:r>
              <a:rPr lang="en-US" sz="2000">
                <a:latin typeface="Halyard Display"/>
                <a:cs typeface="Arial"/>
              </a:rPr>
              <a:t>Have tablet charged and ready (if applicable)</a:t>
            </a:r>
          </a:p>
          <a:p>
            <a:pPr marL="342900" indent="-342900">
              <a:buFont typeface="Arial" panose="020B0604020202020204" pitchFamily="34" charset="0"/>
              <a:buChar char="•"/>
            </a:pPr>
            <a:r>
              <a:rPr lang="en-US" sz="2000">
                <a:latin typeface="Halyard Display"/>
                <a:cs typeface="Arial"/>
              </a:rPr>
              <a:t>Ensuring a stable internet connection </a:t>
            </a:r>
            <a:endParaRPr lang="en-US" sz="2000">
              <a:latin typeface="Halyard Display"/>
            </a:endParaRPr>
          </a:p>
          <a:p>
            <a:pPr marL="342900" indent="-342900">
              <a:buFont typeface="Arial" panose="020B0604020202020204" pitchFamily="34" charset="0"/>
              <a:buChar char="•"/>
            </a:pPr>
            <a:r>
              <a:rPr lang="en-US" sz="2000">
                <a:latin typeface="Halyard Display"/>
                <a:cs typeface="Arial"/>
              </a:rPr>
              <a:t>If using paper consents, ensuring ROI is completed with school information</a:t>
            </a:r>
          </a:p>
          <a:p>
            <a:pPr marL="342900" indent="-342900">
              <a:buFont typeface="Arial" panose="020B0604020202020204" pitchFamily="34" charset="0"/>
              <a:buChar char="•"/>
            </a:pPr>
            <a:endParaRPr lang="en-US" sz="2000">
              <a:latin typeface="Halyard Display"/>
            </a:endParaRPr>
          </a:p>
          <a:p>
            <a:pPr marL="342900" indent="-342900">
              <a:buFont typeface="Arial" panose="020B0604020202020204" pitchFamily="34" charset="0"/>
              <a:buChar char="•"/>
            </a:pPr>
            <a:endParaRPr lang="en-US" sz="2000">
              <a:latin typeface="Halyard Display"/>
            </a:endParaRPr>
          </a:p>
          <a:p>
            <a:pPr marL="0" marR="0" lvl="0" indent="0" algn="ctr" defTabSz="457200" rtl="0" eaLnBrk="1" fontAlgn="auto" latinLnBrk="0" hangingPunct="1">
              <a:lnSpc>
                <a:spcPct val="100000"/>
              </a:lnSpc>
              <a:spcBef>
                <a:spcPts val="1320"/>
              </a:spcBef>
              <a:spcAft>
                <a:spcPts val="0"/>
              </a:spcAft>
              <a:buClrTx/>
              <a:buSzTx/>
              <a:buFont typeface="Arial"/>
              <a:buNone/>
              <a:tabLst/>
              <a:defRPr/>
            </a:pPr>
            <a:r>
              <a:rPr kumimoji="0" lang="en-US" sz="2000" b="0" i="0" u="none" strike="noStrike" kern="1200" cap="none" spc="0" normalizeH="0" baseline="0" noProof="0">
                <a:ln>
                  <a:noFill/>
                </a:ln>
                <a:effectLst/>
                <a:uLnTx/>
                <a:uFillTx/>
                <a:latin typeface="Halyard Display"/>
                <a:cs typeface="Arial"/>
              </a:rPr>
              <a:t>** AFTER 2 NO SHOW SESSIONS STUDENTS WILL RECEIVE RESOURCES FOR COMMUNITY PROVIDERS**</a:t>
            </a:r>
            <a:endParaRPr lang="en-US" sz="2000" b="0" i="0" u="none" strike="noStrike" kern="1200" cap="none" spc="0" normalizeH="0" baseline="0" noProof="0">
              <a:ln>
                <a:noFill/>
              </a:ln>
              <a:effectLst/>
              <a:uLnTx/>
              <a:uFillTx/>
              <a:latin typeface="Halyard Display"/>
              <a:cs typeface="Arial"/>
            </a:endParaRPr>
          </a:p>
          <a:p>
            <a:pPr marL="0" marR="0" lvl="0" indent="0" algn="ctr" defTabSz="457200" rtl="0" eaLnBrk="1" fontAlgn="auto" latinLnBrk="0" hangingPunct="1">
              <a:lnSpc>
                <a:spcPct val="100000"/>
              </a:lnSpc>
              <a:spcBef>
                <a:spcPts val="1320"/>
              </a:spcBef>
              <a:spcAft>
                <a:spcPts val="0"/>
              </a:spcAft>
              <a:buClrTx/>
              <a:buSzTx/>
              <a:buFont typeface="Arial"/>
              <a:buNone/>
              <a:tabLst/>
              <a:defRPr/>
            </a:pPr>
            <a:r>
              <a:rPr kumimoji="0" lang="en-US" sz="1600" b="0" i="0" u="none" strike="noStrike" kern="1200" cap="none" spc="0" normalizeH="0" baseline="0" noProof="0">
                <a:ln>
                  <a:noFill/>
                </a:ln>
                <a:effectLst/>
                <a:uLnTx/>
                <a:uFillTx/>
                <a:latin typeface="Halyard Display"/>
                <a:cs typeface="Arial"/>
              </a:rPr>
              <a:t>*No show= not attending and no communication*</a:t>
            </a:r>
            <a:endParaRPr lang="en-US" sz="1600" b="0" i="0" u="none" strike="noStrike" kern="1200" cap="none" spc="0" normalizeH="0" baseline="0" noProof="0">
              <a:ln>
                <a:noFill/>
              </a:ln>
              <a:effectLst/>
              <a:uLnTx/>
              <a:uFillTx/>
              <a:latin typeface="Halyard Display"/>
              <a:cs typeface="Arial"/>
            </a:endParaRPr>
          </a:p>
          <a:p>
            <a:pPr marL="342900" indent="-342900">
              <a:buFont typeface="Arial" panose="020B0604020202020204" pitchFamily="34" charset="0"/>
              <a:buChar char="•"/>
            </a:pPr>
            <a:endParaRPr lang="en-US" sz="2000">
              <a:latin typeface="Halyard Display"/>
            </a:endParaRPr>
          </a:p>
        </p:txBody>
      </p:sp>
    </p:spTree>
    <p:extLst>
      <p:ext uri="{BB962C8B-B14F-4D97-AF65-F5344CB8AC3E}">
        <p14:creationId xmlns:p14="http://schemas.microsoft.com/office/powerpoint/2010/main" val="79690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2CE495-F9B8-DE91-4DBB-846C65446395}"/>
              </a:ext>
            </a:extLst>
          </p:cNvPr>
          <p:cNvSpPr>
            <a:spLocks noGrp="1"/>
          </p:cNvSpPr>
          <p:nvPr>
            <p:ph type="body" sz="quarter" idx="10"/>
          </p:nvPr>
        </p:nvSpPr>
        <p:spPr/>
        <p:txBody>
          <a:bodyPr/>
          <a:lstStyle/>
          <a:p>
            <a:r>
              <a:rPr lang="en-US" err="1">
                <a:latin typeface="Arial" panose="020B0604020202020204" pitchFamily="34" charset="0"/>
              </a:rPr>
              <a:t>Trayt</a:t>
            </a:r>
            <a:r>
              <a:rPr lang="en-US">
                <a:latin typeface="Arial" panose="020B0604020202020204" pitchFamily="34" charset="0"/>
              </a:rPr>
              <a:t> Demo</a:t>
            </a:r>
          </a:p>
        </p:txBody>
      </p:sp>
      <p:sp>
        <p:nvSpPr>
          <p:cNvPr id="6" name="TextBox 5">
            <a:extLst>
              <a:ext uri="{FF2B5EF4-FFF2-40B4-BE49-F238E27FC236}">
                <a16:creationId xmlns:a16="http://schemas.microsoft.com/office/drawing/2014/main" id="{FE43C126-009B-A756-2CDA-DA1D26003191}"/>
              </a:ext>
            </a:extLst>
          </p:cNvPr>
          <p:cNvSpPr txBox="1"/>
          <p:nvPr/>
        </p:nvSpPr>
        <p:spPr>
          <a:xfrm>
            <a:off x="4984389" y="1532508"/>
            <a:ext cx="6094378" cy="523220"/>
          </a:xfrm>
          <a:prstGeom prst="rect">
            <a:avLst/>
          </a:prstGeom>
          <a:noFill/>
        </p:spPr>
        <p:txBody>
          <a:bodyPr wrap="square" lIns="91440" tIns="45720" rIns="91440" bIns="45720" anchor="t">
            <a:spAutoFit/>
          </a:bodyPr>
          <a:lstStyle/>
          <a:p>
            <a:r>
              <a:rPr lang="en-US" sz="2800">
                <a:latin typeface="Halyard Display"/>
                <a:hlinkClick r:id="rId2"/>
              </a:rPr>
              <a:t>Trayt School Portal Video</a:t>
            </a:r>
            <a:r>
              <a:rPr lang="en-US" sz="2800">
                <a:latin typeface="Halyard Display"/>
              </a:rPr>
              <a:t> </a:t>
            </a:r>
          </a:p>
        </p:txBody>
      </p:sp>
      <p:sp>
        <p:nvSpPr>
          <p:cNvPr id="3" name="TextBox 2">
            <a:extLst>
              <a:ext uri="{FF2B5EF4-FFF2-40B4-BE49-F238E27FC236}">
                <a16:creationId xmlns:a16="http://schemas.microsoft.com/office/drawing/2014/main" id="{E465E59C-14B4-22AE-137D-DEC84B86FCDC}"/>
              </a:ext>
            </a:extLst>
          </p:cNvPr>
          <p:cNvSpPr txBox="1"/>
          <p:nvPr/>
        </p:nvSpPr>
        <p:spPr>
          <a:xfrm>
            <a:off x="4984389" y="3827914"/>
            <a:ext cx="6473660" cy="1815882"/>
          </a:xfrm>
          <a:prstGeom prst="rect">
            <a:avLst/>
          </a:prstGeom>
          <a:noFill/>
        </p:spPr>
        <p:txBody>
          <a:bodyPr wrap="square">
            <a:spAutoFit/>
          </a:bodyPr>
          <a:lstStyle/>
          <a:p>
            <a:r>
              <a:rPr lang="en-US" sz="2800">
                <a:latin typeface="Halyard Display"/>
                <a:hlinkClick r:id="rId3"/>
              </a:rPr>
              <a:t>https://staging.tchattschools.trayt.health</a:t>
            </a:r>
            <a:endParaRPr lang="en-US" sz="2800">
              <a:latin typeface="Halyard Display"/>
            </a:endParaRPr>
          </a:p>
          <a:p>
            <a:endParaRPr lang="en-US" sz="2800">
              <a:latin typeface="Halyard Display"/>
            </a:endParaRPr>
          </a:p>
          <a:p>
            <a:r>
              <a:rPr lang="en-US" sz="2800">
                <a:latin typeface="Halyard Display"/>
              </a:rPr>
              <a:t>traytschoolportal+utsw@gmail.com</a:t>
            </a:r>
            <a:br>
              <a:rPr lang="en-US" sz="2800">
                <a:latin typeface="Halyard Display"/>
              </a:rPr>
            </a:br>
            <a:r>
              <a:rPr lang="en-US" sz="2800">
                <a:latin typeface="Halyard Display"/>
              </a:rPr>
              <a:t>Trayt@123</a:t>
            </a:r>
          </a:p>
        </p:txBody>
      </p:sp>
      <p:sp>
        <p:nvSpPr>
          <p:cNvPr id="5" name="TextBox 4">
            <a:extLst>
              <a:ext uri="{FF2B5EF4-FFF2-40B4-BE49-F238E27FC236}">
                <a16:creationId xmlns:a16="http://schemas.microsoft.com/office/drawing/2014/main" id="{FC3958CC-1227-8A4C-71C9-8516BF7141C2}"/>
              </a:ext>
            </a:extLst>
          </p:cNvPr>
          <p:cNvSpPr txBox="1"/>
          <p:nvPr/>
        </p:nvSpPr>
        <p:spPr>
          <a:xfrm>
            <a:off x="4984389" y="799654"/>
            <a:ext cx="6131052" cy="523220"/>
          </a:xfrm>
          <a:prstGeom prst="rect">
            <a:avLst/>
          </a:prstGeom>
          <a:noFill/>
        </p:spPr>
        <p:txBody>
          <a:bodyPr wrap="square" lIns="91440" tIns="45720" rIns="91440" bIns="45720" anchor="t">
            <a:spAutoFit/>
          </a:bodyPr>
          <a:lstStyle/>
          <a:p>
            <a:r>
              <a:rPr lang="en-US" sz="2800" b="1">
                <a:latin typeface="Halyard Display"/>
                <a:cs typeface="Arial"/>
              </a:rPr>
              <a:t>Watch it:</a:t>
            </a:r>
          </a:p>
        </p:txBody>
      </p:sp>
      <p:sp>
        <p:nvSpPr>
          <p:cNvPr id="7" name="TextBox 6">
            <a:extLst>
              <a:ext uri="{FF2B5EF4-FFF2-40B4-BE49-F238E27FC236}">
                <a16:creationId xmlns:a16="http://schemas.microsoft.com/office/drawing/2014/main" id="{F0405350-16CA-C2ED-B197-2790F9435C14}"/>
              </a:ext>
            </a:extLst>
          </p:cNvPr>
          <p:cNvSpPr txBox="1"/>
          <p:nvPr/>
        </p:nvSpPr>
        <p:spPr>
          <a:xfrm>
            <a:off x="4984389" y="3458582"/>
            <a:ext cx="6131052" cy="523220"/>
          </a:xfrm>
          <a:prstGeom prst="rect">
            <a:avLst/>
          </a:prstGeom>
          <a:noFill/>
        </p:spPr>
        <p:txBody>
          <a:bodyPr wrap="square" lIns="91440" tIns="45720" rIns="91440" bIns="45720" anchor="t">
            <a:spAutoFit/>
          </a:bodyPr>
          <a:lstStyle/>
          <a:p>
            <a:r>
              <a:rPr lang="en-US" sz="2800" b="1">
                <a:latin typeface="Halyard Display"/>
                <a:cs typeface="Arial"/>
              </a:rPr>
              <a:t>Practice it:</a:t>
            </a:r>
          </a:p>
        </p:txBody>
      </p:sp>
    </p:spTree>
    <p:extLst>
      <p:ext uri="{BB962C8B-B14F-4D97-AF65-F5344CB8AC3E}">
        <p14:creationId xmlns:p14="http://schemas.microsoft.com/office/powerpoint/2010/main" val="398020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title"/>
          </p:nvPr>
        </p:nvSpPr>
        <p:spPr>
          <a:xfrm>
            <a:off x="572124" y="439969"/>
            <a:ext cx="11047751" cy="863174"/>
          </a:xfrm>
        </p:spPr>
        <p:txBody>
          <a:bodyPr lIns="91440" tIns="45720" rIns="91440" bIns="45720" anchor="t">
            <a:normAutofit/>
          </a:bodyPr>
          <a:lstStyle/>
          <a:p>
            <a:r>
              <a:rPr lang="en-US" sz="4000" b="1">
                <a:cs typeface="Arial"/>
              </a:rPr>
              <a:t>Objectives</a:t>
            </a:r>
            <a:endParaRPr lang="en-US" sz="4000" b="1">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C55356D2-C6C1-8820-BD3B-F31EA61FE295}"/>
              </a:ext>
            </a:extLst>
          </p:cNvPr>
          <p:cNvGraphicFramePr>
            <a:graphicFrameLocks noGrp="1"/>
          </p:cNvGraphicFramePr>
          <p:nvPr>
            <p:ph sz="quarter" idx="11"/>
            <p:extLst>
              <p:ext uri="{D42A27DB-BD31-4B8C-83A1-F6EECF244321}">
                <p14:modId xmlns:p14="http://schemas.microsoft.com/office/powerpoint/2010/main" val="2233310650"/>
              </p:ext>
            </p:extLst>
          </p:nvPr>
        </p:nvGraphicFramePr>
        <p:xfrm>
          <a:off x="572125" y="1668270"/>
          <a:ext cx="11047751" cy="4087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551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7344-94A7-EBAF-C762-5974D68B498D}"/>
              </a:ext>
            </a:extLst>
          </p:cNvPr>
          <p:cNvSpPr>
            <a:spLocks noGrp="1"/>
          </p:cNvSpPr>
          <p:nvPr>
            <p:ph type="body" sz="quarter" idx="10"/>
          </p:nvPr>
        </p:nvSpPr>
        <p:spPr>
          <a:xfrm>
            <a:off x="419099" y="450376"/>
            <a:ext cx="3794125" cy="3746870"/>
          </a:xfrm>
        </p:spPr>
        <p:txBody>
          <a:bodyPr anchor="ctr">
            <a:normAutofit/>
          </a:bodyPr>
          <a:lstStyle/>
          <a:p>
            <a:r>
              <a:rPr lang="en-US"/>
              <a:t>What is TCHATT?</a:t>
            </a:r>
          </a:p>
        </p:txBody>
      </p:sp>
      <p:graphicFrame>
        <p:nvGraphicFramePr>
          <p:cNvPr id="5" name="Content Placeholder 2">
            <a:extLst>
              <a:ext uri="{FF2B5EF4-FFF2-40B4-BE49-F238E27FC236}">
                <a16:creationId xmlns:a16="http://schemas.microsoft.com/office/drawing/2014/main" id="{B2F1861D-F058-B094-F4E9-7E5300E47DA1}"/>
              </a:ext>
            </a:extLst>
          </p:cNvPr>
          <p:cNvGraphicFramePr>
            <a:graphicFrameLocks noGrp="1"/>
          </p:cNvGraphicFramePr>
          <p:nvPr>
            <p:ph sz="quarter" idx="11"/>
            <p:extLst>
              <p:ext uri="{D42A27DB-BD31-4B8C-83A1-F6EECF244321}">
                <p14:modId xmlns:p14="http://schemas.microsoft.com/office/powerpoint/2010/main" val="1204911254"/>
              </p:ext>
            </p:extLst>
          </p:nvPr>
        </p:nvGraphicFramePr>
        <p:xfrm>
          <a:off x="4900281" y="436728"/>
          <a:ext cx="7027862" cy="592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91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391F-8471-99B2-C179-87A5265BF0A0}"/>
              </a:ext>
            </a:extLst>
          </p:cNvPr>
          <p:cNvSpPr>
            <a:spLocks noGrp="1"/>
          </p:cNvSpPr>
          <p:nvPr>
            <p:ph type="title"/>
          </p:nvPr>
        </p:nvSpPr>
        <p:spPr/>
        <p:txBody>
          <a:bodyPr/>
          <a:lstStyle/>
          <a:p>
            <a:r>
              <a:rPr lang="en-US" b="1">
                <a:solidFill>
                  <a:srgbClr val="000000"/>
                </a:solidFill>
                <a:cs typeface="Arial"/>
              </a:rPr>
              <a:t>What is the Goal of TCHATT?</a:t>
            </a:r>
            <a:endParaRPr lang="en-US"/>
          </a:p>
        </p:txBody>
      </p:sp>
      <p:sp>
        <p:nvSpPr>
          <p:cNvPr id="4" name="Text Placeholder 3">
            <a:extLst>
              <a:ext uri="{FF2B5EF4-FFF2-40B4-BE49-F238E27FC236}">
                <a16:creationId xmlns:a16="http://schemas.microsoft.com/office/drawing/2014/main" id="{3DBB06D3-25F1-5C77-EC0F-09E81544C63E}"/>
              </a:ext>
            </a:extLst>
          </p:cNvPr>
          <p:cNvSpPr>
            <a:spLocks noGrp="1"/>
          </p:cNvSpPr>
          <p:nvPr>
            <p:ph type="body" sz="quarter" idx="14"/>
          </p:nvPr>
        </p:nvSpPr>
        <p:spPr>
          <a:xfrm>
            <a:off x="8162778" y="3092668"/>
            <a:ext cx="3148093" cy="2558324"/>
          </a:xfrm>
        </p:spPr>
        <p:txBody>
          <a:bodyPr/>
          <a:lstStyle/>
          <a:p>
            <a:r>
              <a:rPr lang="en-US" sz="2000" b="0" i="0"/>
              <a:t>To provide short-term intervention; our clinicians assess the need for ongoing mental health services and facilitate access to community resources through case management support</a:t>
            </a:r>
            <a:endParaRPr lang="en-US" sz="2000"/>
          </a:p>
          <a:p>
            <a:endParaRPr lang="en-US"/>
          </a:p>
        </p:txBody>
      </p:sp>
      <p:sp>
        <p:nvSpPr>
          <p:cNvPr id="8" name="Text Placeholder 7">
            <a:extLst>
              <a:ext uri="{FF2B5EF4-FFF2-40B4-BE49-F238E27FC236}">
                <a16:creationId xmlns:a16="http://schemas.microsoft.com/office/drawing/2014/main" id="{B413EBA9-9F76-705F-86E2-F69A6074211F}"/>
              </a:ext>
            </a:extLst>
          </p:cNvPr>
          <p:cNvSpPr>
            <a:spLocks noGrp="1"/>
          </p:cNvSpPr>
          <p:nvPr>
            <p:ph type="body" sz="quarter" idx="20"/>
          </p:nvPr>
        </p:nvSpPr>
        <p:spPr>
          <a:xfrm>
            <a:off x="4521952" y="3092668"/>
            <a:ext cx="3148093" cy="1968500"/>
          </a:xfrm>
        </p:spPr>
        <p:txBody>
          <a:bodyPr/>
          <a:lstStyle/>
          <a:p>
            <a:r>
              <a:rPr lang="en-US" b="0" i="0"/>
              <a:t>To address common barriers to accessing mental health care </a:t>
            </a:r>
            <a:endParaRPr lang="en-US"/>
          </a:p>
          <a:p>
            <a:endParaRPr lang="en-US"/>
          </a:p>
        </p:txBody>
      </p:sp>
      <p:sp>
        <p:nvSpPr>
          <p:cNvPr id="10" name="Text Placeholder 9">
            <a:extLst>
              <a:ext uri="{FF2B5EF4-FFF2-40B4-BE49-F238E27FC236}">
                <a16:creationId xmlns:a16="http://schemas.microsoft.com/office/drawing/2014/main" id="{6B2F3E99-75B9-BD77-4087-C6450BB07007}"/>
              </a:ext>
            </a:extLst>
          </p:cNvPr>
          <p:cNvSpPr>
            <a:spLocks noGrp="1"/>
          </p:cNvSpPr>
          <p:nvPr>
            <p:ph type="body" sz="quarter" idx="22"/>
          </p:nvPr>
        </p:nvSpPr>
        <p:spPr>
          <a:xfrm>
            <a:off x="881129" y="3092668"/>
            <a:ext cx="3148093" cy="1968500"/>
          </a:xfrm>
        </p:spPr>
        <p:txBody>
          <a:bodyPr/>
          <a:lstStyle/>
          <a:p>
            <a:r>
              <a:rPr lang="en-US" b="0" i="0"/>
              <a:t>To catch common concerns early before they develop into larger mental and behavioral health concerns</a:t>
            </a:r>
            <a:endParaRPr lang="en-US"/>
          </a:p>
          <a:p>
            <a:endParaRPr lang="en-US"/>
          </a:p>
        </p:txBody>
      </p:sp>
      <p:sp>
        <p:nvSpPr>
          <p:cNvPr id="13" name="Rectangle 12" descr="Handshake">
            <a:extLst>
              <a:ext uri="{FF2B5EF4-FFF2-40B4-BE49-F238E27FC236}">
                <a16:creationId xmlns:a16="http://schemas.microsoft.com/office/drawing/2014/main" id="{74E9D4AE-31F8-787B-98C9-B51DA8F807A4}"/>
              </a:ext>
            </a:extLst>
          </p:cNvPr>
          <p:cNvSpPr/>
          <p:nvPr/>
        </p:nvSpPr>
        <p:spPr>
          <a:xfrm>
            <a:off x="9006709" y="1535542"/>
            <a:ext cx="1460232" cy="1460232"/>
          </a:xfrm>
          <a:prstGeom prst="rect">
            <a:avLst/>
          </a:prstGeom>
          <a:blipFill>
            <a:blip r:embed="rId2">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4" name="Rectangle 13" descr="Traffic cone with solid fill">
            <a:extLst>
              <a:ext uri="{FF2B5EF4-FFF2-40B4-BE49-F238E27FC236}">
                <a16:creationId xmlns:a16="http://schemas.microsoft.com/office/drawing/2014/main" id="{3678697C-D6FA-784A-AA60-110B58C186D1}"/>
              </a:ext>
            </a:extLst>
          </p:cNvPr>
          <p:cNvSpPr/>
          <p:nvPr/>
        </p:nvSpPr>
        <p:spPr>
          <a:xfrm>
            <a:off x="5365883" y="1535542"/>
            <a:ext cx="1460232" cy="1460232"/>
          </a:xfrm>
          <a:prstGeom prst="rect">
            <a:avLst/>
          </a:prstGeom>
          <a:blipFill>
            <a:blip r:embed="rId4">
              <a:duotone>
                <a:prstClr val="black"/>
                <a:schemeClr val="accent5">
                  <a:tint val="45000"/>
                  <a:satMod val="400000"/>
                </a:schemeClr>
              </a:duotone>
              <a:extLs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5" name="Rectangle 14" descr="Head with Gears">
            <a:extLst>
              <a:ext uri="{FF2B5EF4-FFF2-40B4-BE49-F238E27FC236}">
                <a16:creationId xmlns:a16="http://schemas.microsoft.com/office/drawing/2014/main" id="{194131BC-9B11-9B3D-517A-DC1EB8E2AE2D}"/>
              </a:ext>
            </a:extLst>
          </p:cNvPr>
          <p:cNvSpPr/>
          <p:nvPr/>
        </p:nvSpPr>
        <p:spPr>
          <a:xfrm>
            <a:off x="1725060" y="1535542"/>
            <a:ext cx="1460232" cy="1460232"/>
          </a:xfrm>
          <a:prstGeom prst="rect">
            <a:avLst/>
          </a:prstGeom>
          <a:blipFill>
            <a:blip r:embed="rId6">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90385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D40169-895D-35E6-11FE-37348C3C3CEB}"/>
              </a:ext>
            </a:extLst>
          </p:cNvPr>
          <p:cNvSpPr>
            <a:spLocks noGrp="1"/>
          </p:cNvSpPr>
          <p:nvPr>
            <p:ph type="body" sz="quarter" idx="10"/>
          </p:nvPr>
        </p:nvSpPr>
        <p:spPr/>
        <p:txBody>
          <a:bodyPr/>
          <a:lstStyle/>
          <a:p>
            <a:r>
              <a:rPr lang="en-US">
                <a:latin typeface="Halyard Display"/>
              </a:rPr>
              <a:t>Who Are We?</a:t>
            </a:r>
          </a:p>
        </p:txBody>
      </p:sp>
      <p:sp>
        <p:nvSpPr>
          <p:cNvPr id="3" name="Content Placeholder 2">
            <a:extLst>
              <a:ext uri="{FF2B5EF4-FFF2-40B4-BE49-F238E27FC236}">
                <a16:creationId xmlns:a16="http://schemas.microsoft.com/office/drawing/2014/main" id="{ED72242F-36B1-A8ED-6908-836CA959A4A5}"/>
              </a:ext>
            </a:extLst>
          </p:cNvPr>
          <p:cNvSpPr>
            <a:spLocks noGrp="1"/>
          </p:cNvSpPr>
          <p:nvPr>
            <p:ph sz="quarter" idx="11"/>
          </p:nvPr>
        </p:nvSpPr>
        <p:spPr>
          <a:xfrm>
            <a:off x="4608576" y="436728"/>
            <a:ext cx="7479792" cy="5923129"/>
          </a:xfrm>
        </p:spPr>
        <p:txBody>
          <a:bodyPr lIns="91440" tIns="45720" rIns="91440" bIns="45720" anchor="t"/>
          <a:lstStyle/>
          <a:p>
            <a:pPr algn="ctr"/>
            <a:r>
              <a:rPr lang="en-US" sz="2800" b="1">
                <a:latin typeface="Halyard Display"/>
                <a:cs typeface="Arial"/>
              </a:rPr>
              <a:t>TCHATT is a partnership between </a:t>
            </a:r>
            <a:br>
              <a:rPr lang="en-US" sz="2800" b="1">
                <a:cs typeface="Arial"/>
              </a:rPr>
            </a:br>
            <a:r>
              <a:rPr lang="en-US" sz="2800" b="1">
                <a:latin typeface="Halyard Display"/>
                <a:cs typeface="Arial"/>
              </a:rPr>
              <a:t>UT Southwestern and Children’s Health</a:t>
            </a:r>
            <a:br>
              <a:rPr lang="en-US" sz="2000">
                <a:latin typeface="Halyard Display"/>
              </a:rPr>
            </a:br>
            <a:endParaRPr lang="en-US" sz="1000">
              <a:latin typeface="Halyard Display"/>
            </a:endParaRPr>
          </a:p>
          <a:p>
            <a:pPr algn="ctr"/>
            <a:r>
              <a:rPr lang="en-US" sz="2000">
                <a:latin typeface="Halyard Display"/>
                <a:cs typeface="Arial"/>
              </a:rPr>
              <a:t>Our team is comprised of:</a:t>
            </a:r>
          </a:p>
          <a:p>
            <a:pPr algn="ctr"/>
            <a:endParaRPr lang="en-US" sz="1000">
              <a:latin typeface="Halyard Display"/>
              <a:cs typeface="Arial"/>
            </a:endParaRPr>
          </a:p>
          <a:p>
            <a:pPr marL="800100" lvl="1" indent="-342900">
              <a:buFont typeface="Arial" panose="020B0604020202020204" pitchFamily="34" charset="0"/>
              <a:buChar char="•"/>
            </a:pPr>
            <a:r>
              <a:rPr lang="en-US" sz="2000" b="1">
                <a:latin typeface="Halyard Display"/>
                <a:cs typeface="Arial"/>
              </a:rPr>
              <a:t>TCHATT Clinicians </a:t>
            </a:r>
            <a:r>
              <a:rPr lang="en-US" sz="2000">
                <a:latin typeface="Halyard Display"/>
                <a:cs typeface="Arial"/>
              </a:rPr>
              <a:t>(LCSW/LMSW, LPC/LPC-A, PsyD)</a:t>
            </a:r>
          </a:p>
          <a:p>
            <a:pPr marL="1257300" lvl="2" indent="-342900">
              <a:buFont typeface="Arial" panose="020B0604020202020204" pitchFamily="34" charset="0"/>
              <a:buChar char="•"/>
            </a:pPr>
            <a:r>
              <a:rPr lang="en-US" sz="1600">
                <a:latin typeface="Halyard Display"/>
                <a:cs typeface="Arial"/>
              </a:rPr>
              <a:t>Therapists who provide treatment to your students via Zoom</a:t>
            </a:r>
          </a:p>
          <a:p>
            <a:pPr marL="1257300" lvl="2" indent="-342900">
              <a:buFont typeface="Arial" panose="020B0604020202020204" pitchFamily="34" charset="0"/>
              <a:buChar char="•"/>
            </a:pPr>
            <a:endParaRPr lang="en-US" sz="1000">
              <a:latin typeface="Halyard Display"/>
            </a:endParaRPr>
          </a:p>
          <a:p>
            <a:pPr marL="800100" lvl="1" indent="-342900">
              <a:buFont typeface="Arial" panose="020B0604020202020204" pitchFamily="34" charset="0"/>
              <a:buChar char="•"/>
            </a:pPr>
            <a:r>
              <a:rPr lang="en-US" sz="2000" b="1">
                <a:latin typeface="Halyard Display"/>
                <a:cs typeface="Arial"/>
              </a:rPr>
              <a:t>Case Managers </a:t>
            </a:r>
            <a:r>
              <a:rPr lang="en-US" sz="2000">
                <a:latin typeface="Halyard Display"/>
                <a:cs typeface="Arial"/>
              </a:rPr>
              <a:t>(CMs)</a:t>
            </a:r>
          </a:p>
          <a:p>
            <a:pPr marL="1257300" lvl="2" indent="-342900">
              <a:buFont typeface="Arial" panose="020B0604020202020204" pitchFamily="34" charset="0"/>
              <a:buChar char="•"/>
            </a:pPr>
            <a:r>
              <a:rPr lang="en-US" sz="1600">
                <a:latin typeface="Halyard Display"/>
                <a:cs typeface="Arial"/>
              </a:rPr>
              <a:t>Care Coordinators who assist with resource connection</a:t>
            </a:r>
          </a:p>
          <a:p>
            <a:pPr marL="1257300" lvl="2" indent="-342900">
              <a:buFont typeface="Arial" panose="020B0604020202020204" pitchFamily="34" charset="0"/>
              <a:buChar char="•"/>
            </a:pPr>
            <a:endParaRPr lang="en-US" sz="1000">
              <a:latin typeface="Halyard Display"/>
            </a:endParaRPr>
          </a:p>
          <a:p>
            <a:pPr marL="800100" lvl="1" indent="-342900">
              <a:buFont typeface="Arial" panose="020B0604020202020204" pitchFamily="34" charset="0"/>
              <a:buChar char="•"/>
            </a:pPr>
            <a:r>
              <a:rPr lang="en-US" sz="2000" b="1">
                <a:latin typeface="Halyard Display"/>
                <a:cs typeface="Arial"/>
              </a:rPr>
              <a:t>Care Assistants </a:t>
            </a:r>
            <a:r>
              <a:rPr lang="en-US" sz="2000">
                <a:latin typeface="Halyard Display"/>
                <a:cs typeface="Arial"/>
              </a:rPr>
              <a:t>(CAs)</a:t>
            </a:r>
          </a:p>
          <a:p>
            <a:pPr marL="1257300" lvl="2" indent="-342900">
              <a:buFont typeface="Arial" panose="020B0604020202020204" pitchFamily="34" charset="0"/>
              <a:buChar char="•"/>
            </a:pPr>
            <a:r>
              <a:rPr lang="en-US" sz="1600">
                <a:latin typeface="Halyard Display"/>
                <a:cs typeface="Arial"/>
              </a:rPr>
              <a:t>First point of contact for registration calls and administrative support</a:t>
            </a:r>
          </a:p>
          <a:p>
            <a:pPr marL="1257300" lvl="2" indent="-342900">
              <a:buFont typeface="Arial" panose="020B0604020202020204" pitchFamily="34" charset="0"/>
              <a:buChar char="•"/>
            </a:pPr>
            <a:endParaRPr lang="en-US" sz="1000">
              <a:latin typeface="Halyard Display"/>
            </a:endParaRPr>
          </a:p>
          <a:p>
            <a:pPr marL="800100" lvl="1" indent="-342900">
              <a:buFont typeface="Arial" panose="020B0604020202020204" pitchFamily="34" charset="0"/>
              <a:buChar char="•"/>
            </a:pPr>
            <a:r>
              <a:rPr lang="en-US" sz="2000" b="1">
                <a:latin typeface="Halyard Display"/>
                <a:cs typeface="Arial"/>
              </a:rPr>
              <a:t>Consulting Child and Adolescent Psychiatrists </a:t>
            </a:r>
            <a:r>
              <a:rPr lang="en-US" sz="2000">
                <a:latin typeface="Halyard Display"/>
                <a:cs typeface="Arial"/>
              </a:rPr>
              <a:t>(CAPs)</a:t>
            </a:r>
          </a:p>
          <a:p>
            <a:pPr marL="1257300" lvl="2" indent="-342900">
              <a:buFont typeface="Arial" panose="020B0604020202020204" pitchFamily="34" charset="0"/>
              <a:buChar char="•"/>
            </a:pPr>
            <a:r>
              <a:rPr lang="en-US" sz="1600">
                <a:latin typeface="Halyard Display"/>
                <a:cs typeface="Arial"/>
              </a:rPr>
              <a:t>Provide psychiatric consultation</a:t>
            </a:r>
          </a:p>
          <a:p>
            <a:pPr marL="1257300" lvl="2" indent="-342900">
              <a:buFont typeface="Arial" panose="020B0604020202020204" pitchFamily="34" charset="0"/>
              <a:buChar char="•"/>
            </a:pPr>
            <a:endParaRPr lang="en-US" sz="1000">
              <a:latin typeface="Halyard Display"/>
            </a:endParaRPr>
          </a:p>
          <a:p>
            <a:pPr marL="800100" lvl="1" indent="-342900">
              <a:buFont typeface="Arial" panose="020B0604020202020204" pitchFamily="34" charset="0"/>
              <a:buChar char="•"/>
            </a:pPr>
            <a:r>
              <a:rPr lang="en-US" sz="2000" b="1">
                <a:latin typeface="Halyard Display"/>
                <a:cs typeface="Arial"/>
              </a:rPr>
              <a:t>Outreach Coordinators </a:t>
            </a:r>
            <a:r>
              <a:rPr lang="en-US" sz="2000">
                <a:latin typeface="Halyard Display"/>
                <a:cs typeface="Arial"/>
              </a:rPr>
              <a:t>(OCs)</a:t>
            </a:r>
          </a:p>
          <a:p>
            <a:pPr marL="1257300" lvl="2" indent="-342900">
              <a:buFont typeface="Arial" panose="020B0604020202020204" pitchFamily="34" charset="0"/>
              <a:buChar char="•"/>
            </a:pPr>
            <a:r>
              <a:rPr lang="en-US" sz="1600">
                <a:latin typeface="Halyard Display"/>
                <a:cs typeface="Arial"/>
              </a:rPr>
              <a:t>Engage in outreach and relationship building in the field</a:t>
            </a:r>
          </a:p>
          <a:p>
            <a:pPr marL="1257300" lvl="2" indent="-342900">
              <a:buFont typeface="Arial" panose="020B0604020202020204" pitchFamily="34" charset="0"/>
              <a:buChar char="•"/>
            </a:pPr>
            <a:r>
              <a:rPr lang="en-US" sz="1600">
                <a:latin typeface="Halyard Display"/>
                <a:cs typeface="Arial"/>
              </a:rPr>
              <a:t>Provide Trayt and other technical assistance </a:t>
            </a:r>
            <a:endParaRPr lang="en-US" sz="1600">
              <a:latin typeface="Halyard Display"/>
            </a:endParaRPr>
          </a:p>
        </p:txBody>
      </p:sp>
    </p:spTree>
    <p:extLst>
      <p:ext uri="{BB962C8B-B14F-4D97-AF65-F5344CB8AC3E}">
        <p14:creationId xmlns:p14="http://schemas.microsoft.com/office/powerpoint/2010/main" val="281592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D150-5C83-FB13-47CA-B613E777A746}"/>
              </a:ext>
            </a:extLst>
          </p:cNvPr>
          <p:cNvSpPr>
            <a:spLocks noGrp="1"/>
          </p:cNvSpPr>
          <p:nvPr>
            <p:ph type="title"/>
          </p:nvPr>
        </p:nvSpPr>
        <p:spPr>
          <a:xfrm>
            <a:off x="572124" y="439969"/>
            <a:ext cx="8114676" cy="669253"/>
          </a:xfrm>
        </p:spPr>
        <p:txBody>
          <a:bodyPr>
            <a:normAutofit/>
          </a:bodyPr>
          <a:lstStyle/>
          <a:p>
            <a:r>
              <a:rPr lang="en-US" b="1">
                <a:latin typeface="Halyard Display"/>
                <a:cs typeface="Arial" panose="020B0604020202020204" pitchFamily="34" charset="0"/>
              </a:rPr>
              <a:t>Services Provided by TCHATT</a:t>
            </a:r>
          </a:p>
        </p:txBody>
      </p:sp>
      <p:sp>
        <p:nvSpPr>
          <p:cNvPr id="4" name="Text Placeholder 3">
            <a:extLst>
              <a:ext uri="{FF2B5EF4-FFF2-40B4-BE49-F238E27FC236}">
                <a16:creationId xmlns:a16="http://schemas.microsoft.com/office/drawing/2014/main" id="{C7D726FA-C546-C7E2-EECC-2B0D755F0E33}"/>
              </a:ext>
            </a:extLst>
          </p:cNvPr>
          <p:cNvSpPr>
            <a:spLocks noGrp="1"/>
          </p:cNvSpPr>
          <p:nvPr>
            <p:ph type="body" sz="quarter" idx="14"/>
          </p:nvPr>
        </p:nvSpPr>
        <p:spPr/>
        <p:txBody>
          <a:bodyPr/>
          <a:lstStyle/>
          <a:p>
            <a:r>
              <a:rPr lang="en-US">
                <a:latin typeface="Halyard Display"/>
              </a:rPr>
              <a:t>45-minute short-term, virtual therapy sessions conducted at school via Zoom. Parents are encouraged to join at the last 10 minutes of the session. </a:t>
            </a:r>
          </a:p>
        </p:txBody>
      </p:sp>
      <p:sp>
        <p:nvSpPr>
          <p:cNvPr id="7" name="Text Placeholder 6">
            <a:extLst>
              <a:ext uri="{FF2B5EF4-FFF2-40B4-BE49-F238E27FC236}">
                <a16:creationId xmlns:a16="http://schemas.microsoft.com/office/drawing/2014/main" id="{65CA5144-4B1E-EE92-CAB4-301D6A59D0BA}"/>
              </a:ext>
            </a:extLst>
          </p:cNvPr>
          <p:cNvSpPr>
            <a:spLocks noGrp="1"/>
          </p:cNvSpPr>
          <p:nvPr>
            <p:ph type="body" sz="quarter" idx="19"/>
          </p:nvPr>
        </p:nvSpPr>
        <p:spPr>
          <a:xfrm>
            <a:off x="571500" y="3273552"/>
            <a:ext cx="3514624" cy="409832"/>
          </a:xfrm>
        </p:spPr>
        <p:txBody>
          <a:bodyPr lIns="91440" tIns="45720" rIns="91440" bIns="45720" anchor="t"/>
          <a:lstStyle/>
          <a:p>
            <a:r>
              <a:rPr lang="en-US" u="sng">
                <a:latin typeface="Halyard Display"/>
                <a:cs typeface="Arial"/>
              </a:rPr>
              <a:t>Short-term </a:t>
            </a:r>
            <a:r>
              <a:rPr lang="en-US" u="sng">
                <a:cs typeface="Arial"/>
              </a:rPr>
              <a:t>Virtual </a:t>
            </a:r>
            <a:r>
              <a:rPr lang="en-US" u="sng">
                <a:latin typeface="Halyard Display"/>
                <a:cs typeface="Arial"/>
              </a:rPr>
              <a:t>Therapy</a:t>
            </a:r>
          </a:p>
        </p:txBody>
      </p:sp>
      <p:sp>
        <p:nvSpPr>
          <p:cNvPr id="8" name="Text Placeholder 7">
            <a:extLst>
              <a:ext uri="{FF2B5EF4-FFF2-40B4-BE49-F238E27FC236}">
                <a16:creationId xmlns:a16="http://schemas.microsoft.com/office/drawing/2014/main" id="{0A567E81-E44D-1CEB-5E97-1675C2136AAE}"/>
              </a:ext>
            </a:extLst>
          </p:cNvPr>
          <p:cNvSpPr>
            <a:spLocks noGrp="1"/>
          </p:cNvSpPr>
          <p:nvPr>
            <p:ph type="body" sz="quarter" idx="20"/>
          </p:nvPr>
        </p:nvSpPr>
        <p:spPr/>
        <p:txBody>
          <a:bodyPr/>
          <a:lstStyle/>
          <a:p>
            <a:r>
              <a:rPr lang="en-US">
                <a:latin typeface="Halyard Display"/>
              </a:rPr>
              <a:t>When more specialized or long-term therapy is appropriate, our case managers can provide resource and referral support. </a:t>
            </a:r>
          </a:p>
        </p:txBody>
      </p:sp>
      <p:sp>
        <p:nvSpPr>
          <p:cNvPr id="9" name="Text Placeholder 8">
            <a:extLst>
              <a:ext uri="{FF2B5EF4-FFF2-40B4-BE49-F238E27FC236}">
                <a16:creationId xmlns:a16="http://schemas.microsoft.com/office/drawing/2014/main" id="{CE38AB9A-DB9D-DADB-A359-A4BBCD4AAD52}"/>
              </a:ext>
            </a:extLst>
          </p:cNvPr>
          <p:cNvSpPr>
            <a:spLocks noGrp="1"/>
          </p:cNvSpPr>
          <p:nvPr>
            <p:ph type="body" sz="quarter" idx="21"/>
          </p:nvPr>
        </p:nvSpPr>
        <p:spPr>
          <a:xfrm>
            <a:off x="4523568" y="3273552"/>
            <a:ext cx="3148093" cy="409832"/>
          </a:xfrm>
        </p:spPr>
        <p:txBody>
          <a:bodyPr lIns="91440" tIns="45720" rIns="91440" bIns="45720" anchor="t"/>
          <a:lstStyle/>
          <a:p>
            <a:r>
              <a:rPr lang="en-US" u="sng">
                <a:latin typeface="Halyard Display"/>
                <a:cs typeface="Arial"/>
              </a:rPr>
              <a:t>Case Management</a:t>
            </a:r>
          </a:p>
        </p:txBody>
      </p:sp>
      <p:sp>
        <p:nvSpPr>
          <p:cNvPr id="10" name="Text Placeholder 9">
            <a:extLst>
              <a:ext uri="{FF2B5EF4-FFF2-40B4-BE49-F238E27FC236}">
                <a16:creationId xmlns:a16="http://schemas.microsoft.com/office/drawing/2014/main" id="{27876CCC-F7FB-8229-0D80-8E2C8B1876B8}"/>
              </a:ext>
            </a:extLst>
          </p:cNvPr>
          <p:cNvSpPr>
            <a:spLocks noGrp="1"/>
          </p:cNvSpPr>
          <p:nvPr>
            <p:ph type="body" sz="quarter" idx="22"/>
          </p:nvPr>
        </p:nvSpPr>
        <p:spPr/>
        <p:txBody>
          <a:bodyPr/>
          <a:lstStyle/>
          <a:p>
            <a:r>
              <a:rPr lang="en-US">
                <a:latin typeface="Halyard Display"/>
              </a:rPr>
              <a:t>When a student’s presentation appears clinically complex. The caregiver and student both need to be present. This consult takes place via zoom during the school day.</a:t>
            </a:r>
          </a:p>
        </p:txBody>
      </p:sp>
      <p:sp>
        <p:nvSpPr>
          <p:cNvPr id="11" name="Text Placeholder 10">
            <a:extLst>
              <a:ext uri="{FF2B5EF4-FFF2-40B4-BE49-F238E27FC236}">
                <a16:creationId xmlns:a16="http://schemas.microsoft.com/office/drawing/2014/main" id="{4690FC3D-1F2B-C692-DA9C-20ABD916C9CE}"/>
              </a:ext>
            </a:extLst>
          </p:cNvPr>
          <p:cNvSpPr>
            <a:spLocks noGrp="1"/>
          </p:cNvSpPr>
          <p:nvPr>
            <p:ph type="body" sz="quarter" idx="23"/>
          </p:nvPr>
        </p:nvSpPr>
        <p:spPr>
          <a:xfrm>
            <a:off x="8351649" y="3273552"/>
            <a:ext cx="3148093" cy="409832"/>
          </a:xfrm>
        </p:spPr>
        <p:txBody>
          <a:bodyPr lIns="91440" tIns="45720" rIns="91440" bIns="45720" anchor="t"/>
          <a:lstStyle/>
          <a:p>
            <a:r>
              <a:rPr lang="en-US" u="sng">
                <a:latin typeface="Halyard Display"/>
                <a:cs typeface="Arial"/>
              </a:rPr>
              <a:t>Psychiatric Consult</a:t>
            </a:r>
          </a:p>
        </p:txBody>
      </p:sp>
      <p:sp>
        <p:nvSpPr>
          <p:cNvPr id="12" name="TextBox 11">
            <a:extLst>
              <a:ext uri="{FF2B5EF4-FFF2-40B4-BE49-F238E27FC236}">
                <a16:creationId xmlns:a16="http://schemas.microsoft.com/office/drawing/2014/main" id="{DEC3A7CC-CDE2-6BEB-B8BC-CE825E2E7D9C}"/>
              </a:ext>
            </a:extLst>
          </p:cNvPr>
          <p:cNvSpPr txBox="1"/>
          <p:nvPr/>
        </p:nvSpPr>
        <p:spPr>
          <a:xfrm>
            <a:off x="219075" y="1468112"/>
            <a:ext cx="11972925" cy="1446550"/>
          </a:xfrm>
          <a:prstGeom prst="rect">
            <a:avLst/>
          </a:prstGeom>
          <a:noFill/>
        </p:spPr>
        <p:txBody>
          <a:bodyPr wrap="square" rtlCol="0">
            <a:spAutoFit/>
          </a:bodyPr>
          <a:lstStyle/>
          <a:p>
            <a:pPr marL="342900" indent="-342900" algn="l">
              <a:buFont typeface="Arial" panose="020B0604020202020204" pitchFamily="34" charset="0"/>
              <a:buChar char="•"/>
            </a:pPr>
            <a:r>
              <a:rPr lang="en-US" sz="2200">
                <a:latin typeface="Halyard Display"/>
                <a:ea typeface="Halyard Display Light" pitchFamily="2" charset="77"/>
                <a:cs typeface="Arial" panose="020B0604020202020204" pitchFamily="34" charset="0"/>
              </a:rPr>
              <a:t>Initial informational telephone call with Care Assistant to schedule the virtual intake</a:t>
            </a:r>
          </a:p>
          <a:p>
            <a:pPr marL="342900" indent="-342900" algn="l">
              <a:buFont typeface="Arial" panose="020B0604020202020204" pitchFamily="34" charset="0"/>
              <a:buChar char="•"/>
            </a:pPr>
            <a:r>
              <a:rPr lang="en-US" sz="2200">
                <a:latin typeface="Halyard Display"/>
                <a:ea typeface="Halyard Display Light" pitchFamily="2" charset="77"/>
                <a:cs typeface="Arial" panose="020B0604020202020204" pitchFamily="34" charset="0"/>
              </a:rPr>
              <a:t>90-minute virtual intake with the clinician; parent/guardian and student from the same place (preferably at home)</a:t>
            </a:r>
          </a:p>
          <a:p>
            <a:pPr marL="342900" indent="-342900" algn="l">
              <a:buFont typeface="Arial" panose="020B0604020202020204" pitchFamily="34" charset="0"/>
              <a:buChar char="•"/>
            </a:pPr>
            <a:r>
              <a:rPr lang="en-US" sz="2200">
                <a:latin typeface="Halyard Display"/>
                <a:ea typeface="Halyard Display Light" pitchFamily="2" charset="77"/>
                <a:cs typeface="Arial" panose="020B0604020202020204" pitchFamily="34" charset="0"/>
              </a:rPr>
              <a:t>Intake determines the most appropriate services for your student</a:t>
            </a:r>
            <a:endParaRPr lang="en-US" sz="2200" b="0" kern="1200">
              <a:effectLst/>
              <a:latin typeface="Halyard Display"/>
              <a:ea typeface="Halyard Display Light" pitchFamily="2" charset="77"/>
            </a:endParaRPr>
          </a:p>
        </p:txBody>
      </p:sp>
    </p:spTree>
    <p:extLst>
      <p:ext uri="{BB962C8B-B14F-4D97-AF65-F5344CB8AC3E}">
        <p14:creationId xmlns:p14="http://schemas.microsoft.com/office/powerpoint/2010/main" val="278089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F2BE3-8B32-E8F5-59FC-855968F6FD07}"/>
              </a:ext>
            </a:extLst>
          </p:cNvPr>
          <p:cNvSpPr>
            <a:spLocks noGrp="1"/>
          </p:cNvSpPr>
          <p:nvPr>
            <p:ph type="body" sz="quarter" idx="10"/>
          </p:nvPr>
        </p:nvSpPr>
        <p:spPr/>
        <p:txBody>
          <a:bodyPr/>
          <a:lstStyle/>
          <a:p>
            <a:r>
              <a:rPr lang="en-US">
                <a:latin typeface="Halyard Display"/>
              </a:rPr>
              <a:t>What is the Referral Process?</a:t>
            </a:r>
          </a:p>
        </p:txBody>
      </p:sp>
      <p:sp>
        <p:nvSpPr>
          <p:cNvPr id="3" name="Content Placeholder 2">
            <a:extLst>
              <a:ext uri="{FF2B5EF4-FFF2-40B4-BE49-F238E27FC236}">
                <a16:creationId xmlns:a16="http://schemas.microsoft.com/office/drawing/2014/main" id="{D4C7A658-3D47-CCF8-6F16-90EFB8105C5B}"/>
              </a:ext>
            </a:extLst>
          </p:cNvPr>
          <p:cNvSpPr>
            <a:spLocks noGrp="1"/>
          </p:cNvSpPr>
          <p:nvPr>
            <p:ph sz="quarter" idx="11"/>
          </p:nvPr>
        </p:nvSpPr>
        <p:spPr/>
        <p:txBody>
          <a:bodyPr lIns="91440" tIns="45720" rIns="91440" bIns="45720" anchor="t">
            <a:normAutofit/>
          </a:bodyPr>
          <a:lstStyle/>
          <a:p>
            <a:pPr marL="457200" indent="-457200">
              <a:lnSpc>
                <a:spcPct val="100000"/>
              </a:lnSpc>
              <a:spcBef>
                <a:spcPts val="600"/>
              </a:spcBef>
              <a:buFont typeface="Arial"/>
              <a:buAutoNum type="arabicPeriod"/>
            </a:pPr>
            <a:endParaRPr lang="en-US" sz="1800" dirty="0">
              <a:latin typeface="Halyard Display"/>
              <a:cs typeface="Arial"/>
            </a:endParaRPr>
          </a:p>
          <a:p>
            <a:pPr marL="457200" indent="-457200">
              <a:lnSpc>
                <a:spcPct val="100000"/>
              </a:lnSpc>
              <a:spcBef>
                <a:spcPts val="600"/>
              </a:spcBef>
              <a:buFont typeface="Arial"/>
              <a:buAutoNum type="arabicPeriod"/>
            </a:pPr>
            <a:r>
              <a:rPr lang="en-US" sz="1800" dirty="0">
                <a:cs typeface="Arial"/>
              </a:rPr>
              <a:t>Anyone can identify a student who could benefit from TCHATT</a:t>
            </a:r>
            <a:endParaRPr lang="en-US" sz="1800" dirty="0"/>
          </a:p>
          <a:p>
            <a:pPr marL="457200" indent="-457200">
              <a:lnSpc>
                <a:spcPct val="100000"/>
              </a:lnSpc>
              <a:spcBef>
                <a:spcPts val="600"/>
              </a:spcBef>
              <a:buAutoNum type="arabicPeriod"/>
            </a:pPr>
            <a:r>
              <a:rPr lang="en-US" sz="1800" dirty="0">
                <a:cs typeface="Arial"/>
              </a:rPr>
              <a:t>School counselor discusses</a:t>
            </a:r>
            <a:r>
              <a:rPr lang="en-US" sz="1800" dirty="0">
                <a:latin typeface="Halyard Display"/>
                <a:cs typeface="Arial"/>
              </a:rPr>
              <a:t> program with family, </a:t>
            </a:r>
            <a:r>
              <a:rPr lang="en-US" sz="1800" dirty="0">
                <a:cs typeface="Arial"/>
              </a:rPr>
              <a:t>gives</a:t>
            </a:r>
            <a:r>
              <a:rPr lang="en-US" sz="1800" dirty="0">
                <a:latin typeface="Halyard Display"/>
                <a:cs typeface="Arial"/>
              </a:rPr>
              <a:t> them the online link to consent forms or print out paper copies and have them sign </a:t>
            </a:r>
            <a:endParaRPr lang="en-US" sz="1800" dirty="0">
              <a:latin typeface="Halyard Display"/>
            </a:endParaRPr>
          </a:p>
          <a:p>
            <a:pPr marL="971550" lvl="1" indent="-571500">
              <a:lnSpc>
                <a:spcPct val="100000"/>
              </a:lnSpc>
              <a:spcBef>
                <a:spcPts val="600"/>
              </a:spcBef>
              <a:buFont typeface="Wingdings" panose="05000000000000000000" pitchFamily="2" charset="2"/>
              <a:buChar char="§"/>
            </a:pPr>
            <a:r>
              <a:rPr lang="en-US" sz="1800" dirty="0">
                <a:latin typeface="Halyard Display"/>
                <a:cs typeface="Arial"/>
              </a:rPr>
              <a:t>Online or Paper </a:t>
            </a:r>
          </a:p>
          <a:p>
            <a:pPr marL="971550" lvl="1" indent="-571500">
              <a:lnSpc>
                <a:spcPct val="100000"/>
              </a:lnSpc>
              <a:spcBef>
                <a:spcPts val="600"/>
              </a:spcBef>
              <a:buFont typeface="Wingdings" panose="05000000000000000000" pitchFamily="2" charset="2"/>
              <a:buChar char="§"/>
            </a:pPr>
            <a:r>
              <a:rPr lang="en-US" sz="1800" dirty="0">
                <a:latin typeface="Halyard Display"/>
                <a:cs typeface="Arial"/>
              </a:rPr>
              <a:t>If family completes online consents, those will come directly to us.  Remind family that they will need to verify their email with online consents.</a:t>
            </a:r>
          </a:p>
          <a:p>
            <a:pPr marL="457200" indent="-457200">
              <a:lnSpc>
                <a:spcPct val="100000"/>
              </a:lnSpc>
              <a:spcBef>
                <a:spcPts val="600"/>
              </a:spcBef>
              <a:buFont typeface="Arial"/>
              <a:buAutoNum type="arabicPeriod"/>
            </a:pPr>
            <a:r>
              <a:rPr lang="en-US" sz="1800" dirty="0">
                <a:latin typeface="Halyard Display"/>
                <a:cs typeface="Arial"/>
              </a:rPr>
              <a:t>Sign into </a:t>
            </a:r>
            <a:r>
              <a:rPr lang="en-US" sz="1800" dirty="0">
                <a:latin typeface="Halyard Display"/>
                <a:cs typeface="Arial"/>
                <a:hlinkClick r:id="rId2"/>
              </a:rPr>
              <a:t>Trayt</a:t>
            </a:r>
            <a:r>
              <a:rPr lang="en-US" sz="1800" dirty="0">
                <a:latin typeface="Halyard Display"/>
                <a:cs typeface="Arial"/>
              </a:rPr>
              <a:t> and submit the referral</a:t>
            </a:r>
          </a:p>
          <a:p>
            <a:pPr marL="971550" lvl="1" indent="-571500">
              <a:lnSpc>
                <a:spcPct val="100000"/>
              </a:lnSpc>
              <a:spcBef>
                <a:spcPts val="600"/>
              </a:spcBef>
              <a:buFont typeface="Wingdings" panose="05000000000000000000" pitchFamily="2" charset="2"/>
              <a:buChar char="§"/>
            </a:pPr>
            <a:r>
              <a:rPr lang="en-US" sz="1800" dirty="0">
                <a:latin typeface="Halyard Display"/>
                <a:cs typeface="Arial"/>
              </a:rPr>
              <a:t>Paper copies of consents can be attached to the student’s referral in Trayt</a:t>
            </a:r>
          </a:p>
          <a:p>
            <a:pPr marL="457200" indent="-457200">
              <a:lnSpc>
                <a:spcPct val="100000"/>
              </a:lnSpc>
              <a:spcBef>
                <a:spcPts val="600"/>
              </a:spcBef>
              <a:buFont typeface="+mj-lt"/>
              <a:buAutoNum type="arabicPeriod"/>
            </a:pPr>
            <a:r>
              <a:rPr lang="en-US" sz="1800" dirty="0">
                <a:latin typeface="Halyard Display"/>
                <a:cs typeface="Arial"/>
              </a:rPr>
              <a:t>Care Assistant outreaches family to conduct an information gathering phone call and schedule an intake with therapist</a:t>
            </a:r>
          </a:p>
          <a:p>
            <a:pPr marL="457200" indent="-457200">
              <a:lnSpc>
                <a:spcPct val="100000"/>
              </a:lnSpc>
              <a:spcBef>
                <a:spcPts val="600"/>
              </a:spcBef>
              <a:buFont typeface="+mj-lt"/>
              <a:buAutoNum type="arabicPeriod"/>
            </a:pPr>
            <a:r>
              <a:rPr lang="en-US" sz="1800" dirty="0">
                <a:latin typeface="Halyard Display"/>
                <a:cs typeface="Arial"/>
              </a:rPr>
              <a:t>Therapist conducts virtual intake with parent/guardian and student and provides recommendation for next steps</a:t>
            </a:r>
          </a:p>
          <a:p>
            <a:pPr marL="457200" indent="-457200">
              <a:lnSpc>
                <a:spcPct val="100000"/>
              </a:lnSpc>
              <a:spcBef>
                <a:spcPts val="600"/>
              </a:spcBef>
              <a:buFont typeface="+mj-lt"/>
              <a:buAutoNum type="arabicPeriod"/>
            </a:pPr>
            <a:r>
              <a:rPr lang="en-US" sz="1800" dirty="0">
                <a:latin typeface="Halyard Display"/>
                <a:cs typeface="Arial"/>
              </a:rPr>
              <a:t>School counselors will receive communication after the intake regarding the outcome and next steps</a:t>
            </a:r>
          </a:p>
          <a:p>
            <a:pPr marL="1257300" lvl="2" indent="-457200">
              <a:lnSpc>
                <a:spcPct val="100000"/>
              </a:lnSpc>
              <a:spcBef>
                <a:spcPts val="600"/>
              </a:spcBef>
            </a:pPr>
            <a:endParaRPr lang="en-US" sz="1600" dirty="0">
              <a:latin typeface="Halyard Display"/>
            </a:endParaRPr>
          </a:p>
          <a:p>
            <a:pPr marL="1257300" lvl="2" indent="-457200">
              <a:lnSpc>
                <a:spcPct val="100000"/>
              </a:lnSpc>
              <a:spcBef>
                <a:spcPts val="600"/>
              </a:spcBef>
            </a:pPr>
            <a:endParaRPr lang="en-US" sz="1600" dirty="0">
              <a:latin typeface="Halyard Display"/>
            </a:endParaRPr>
          </a:p>
          <a:p>
            <a:endParaRPr lang="en-US" dirty="0">
              <a:latin typeface="Halyard Display"/>
            </a:endParaRPr>
          </a:p>
        </p:txBody>
      </p:sp>
    </p:spTree>
    <p:extLst>
      <p:ext uri="{BB962C8B-B14F-4D97-AF65-F5344CB8AC3E}">
        <p14:creationId xmlns:p14="http://schemas.microsoft.com/office/powerpoint/2010/main" val="90119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D526-CAB5-7855-2D2A-2825326E505F}"/>
              </a:ext>
            </a:extLst>
          </p:cNvPr>
          <p:cNvSpPr>
            <a:spLocks noGrp="1"/>
          </p:cNvSpPr>
          <p:nvPr>
            <p:ph type="title"/>
          </p:nvPr>
        </p:nvSpPr>
        <p:spPr/>
        <p:txBody>
          <a:bodyPr lIns="91440" tIns="45720" rIns="91440" bIns="45720" anchor="t">
            <a:normAutofit/>
          </a:bodyPr>
          <a:lstStyle/>
          <a:p>
            <a:r>
              <a:rPr lang="en-US" b="1">
                <a:cs typeface="Arial" panose="020B0604020202020204" pitchFamily="34" charset="0"/>
              </a:rPr>
              <a:t>TCHATT Consent Forms</a:t>
            </a:r>
          </a:p>
        </p:txBody>
      </p:sp>
      <p:sp>
        <p:nvSpPr>
          <p:cNvPr id="3" name="Content Placeholder 2">
            <a:extLst>
              <a:ext uri="{FF2B5EF4-FFF2-40B4-BE49-F238E27FC236}">
                <a16:creationId xmlns:a16="http://schemas.microsoft.com/office/drawing/2014/main" id="{3F7A06C6-5D8E-7547-1075-BC16B0D3C702}"/>
              </a:ext>
            </a:extLst>
          </p:cNvPr>
          <p:cNvSpPr>
            <a:spLocks noGrp="1"/>
          </p:cNvSpPr>
          <p:nvPr>
            <p:ph sz="quarter" idx="11"/>
          </p:nvPr>
        </p:nvSpPr>
        <p:spPr>
          <a:xfrm>
            <a:off x="332043" y="1115037"/>
            <a:ext cx="6413121" cy="4630641"/>
          </a:xfrm>
        </p:spPr>
        <p:txBody>
          <a:bodyPr lIns="91440" tIns="45720" rIns="91440" bIns="45720" anchor="t"/>
          <a:lstStyle/>
          <a:p>
            <a:pPr marL="285750" indent="-285750">
              <a:buChar char="•"/>
            </a:pPr>
            <a:r>
              <a:rPr lang="en-US">
                <a:latin typeface="Halyard Display"/>
                <a:cs typeface="Arial"/>
              </a:rPr>
              <a:t>The consent forms package consists of 7 pages</a:t>
            </a:r>
          </a:p>
          <a:p>
            <a:pPr marL="285750" indent="-285750">
              <a:buChar char="•"/>
            </a:pPr>
            <a:r>
              <a:rPr lang="en-US">
                <a:latin typeface="Halyard Display"/>
                <a:cs typeface="Arial"/>
              </a:rPr>
              <a:t>Children's Health/UTSW are healthcare institutions which </a:t>
            </a:r>
            <a:r>
              <a:rPr lang="en-US">
                <a:cs typeface="Arial"/>
              </a:rPr>
              <a:t>require</a:t>
            </a:r>
            <a:r>
              <a:rPr lang="en-US">
                <a:latin typeface="Halyard Display"/>
                <a:cs typeface="Arial"/>
              </a:rPr>
              <a:t> </a:t>
            </a:r>
            <a:r>
              <a:rPr lang="en-US" b="1">
                <a:latin typeface="Halyard Display"/>
                <a:cs typeface="Arial"/>
              </a:rPr>
              <a:t>all</a:t>
            </a:r>
            <a:r>
              <a:rPr lang="en-US">
                <a:latin typeface="Halyard Display"/>
                <a:cs typeface="Arial"/>
              </a:rPr>
              <a:t> consent forms to be completed prior to scheduling the intake appointment</a:t>
            </a:r>
          </a:p>
          <a:p>
            <a:pPr marL="285750" indent="-285750">
              <a:buChar char="•"/>
            </a:pPr>
            <a:r>
              <a:rPr lang="en-US">
                <a:cs typeface="Arial"/>
              </a:rPr>
              <a:t>Parent/Guardian will be prompted to enter their email address when completing the online consent forms. They will receive an email from Adobe asking them to verify their email address. </a:t>
            </a:r>
          </a:p>
          <a:p>
            <a:pPr marL="285750" indent="-285750">
              <a:buChar char="•"/>
            </a:pPr>
            <a:r>
              <a:rPr lang="en-US">
                <a:latin typeface="Halyard Display"/>
                <a:cs typeface="Arial"/>
              </a:rPr>
              <a:t>New consent forms are required for all 2024-2025 TCHATT referrals </a:t>
            </a:r>
            <a:endParaRPr lang="en-US">
              <a:latin typeface="Halyard Display"/>
            </a:endParaRPr>
          </a:p>
          <a:p>
            <a:pPr marL="285750" indent="-285750">
              <a:buChar char="•"/>
            </a:pPr>
            <a:r>
              <a:rPr lang="en-US">
                <a:cs typeface="Arial"/>
              </a:rPr>
              <a:t>The most recent consent forms, links, and additional</a:t>
            </a:r>
            <a:r>
              <a:rPr lang="en-US">
                <a:latin typeface="Halyard Display"/>
                <a:cs typeface="Arial"/>
              </a:rPr>
              <a:t> information about the consent forms can be found on the </a:t>
            </a:r>
            <a:r>
              <a:rPr lang="en-US">
                <a:solidFill>
                  <a:schemeClr val="accent1"/>
                </a:solidFill>
                <a:latin typeface="Halyard Display"/>
                <a:cs typeface="Arial"/>
                <a:hlinkClick r:id="rId2">
                  <a:extLst>
                    <a:ext uri="{A12FA001-AC4F-418D-AE19-62706E023703}">
                      <ahyp:hlinkClr xmlns:ahyp="http://schemas.microsoft.com/office/drawing/2018/hyperlinkcolor" val="tx"/>
                    </a:ext>
                  </a:extLst>
                </a:hlinkClick>
              </a:rPr>
              <a:t>Hidden Page</a:t>
            </a:r>
            <a:endParaRPr lang="en-US">
              <a:solidFill>
                <a:schemeClr val="accent1"/>
              </a:solidFill>
              <a:latin typeface="Halyard Display"/>
              <a:cs typeface="Arial"/>
            </a:endParaRPr>
          </a:p>
          <a:p>
            <a:pPr marL="285750" indent="-285750">
              <a:buChar char="•"/>
            </a:pPr>
            <a:endParaRPr lang="en-US">
              <a:latin typeface="Halyard Display"/>
            </a:endParaRPr>
          </a:p>
          <a:p>
            <a:pPr marL="285750" indent="-285750">
              <a:buChar char="•"/>
            </a:pPr>
            <a:endParaRPr lang="en-US" sz="2000">
              <a:latin typeface="Halyard Display"/>
            </a:endParaRPr>
          </a:p>
        </p:txBody>
      </p:sp>
      <p:pic>
        <p:nvPicPr>
          <p:cNvPr id="5" name="Picture 4" descr="A screenshot of a computer&#10;&#10;Description automatically generated">
            <a:extLst>
              <a:ext uri="{FF2B5EF4-FFF2-40B4-BE49-F238E27FC236}">
                <a16:creationId xmlns:a16="http://schemas.microsoft.com/office/drawing/2014/main" id="{8BEF6249-4B65-FC8C-3EBA-89C60AF568A0}"/>
              </a:ext>
            </a:extLst>
          </p:cNvPr>
          <p:cNvPicPr>
            <a:picLocks noChangeAspect="1"/>
          </p:cNvPicPr>
          <p:nvPr/>
        </p:nvPicPr>
        <p:blipFill>
          <a:blip r:embed="rId3"/>
          <a:stretch>
            <a:fillRect/>
          </a:stretch>
        </p:blipFill>
        <p:spPr>
          <a:xfrm>
            <a:off x="7433133" y="1212003"/>
            <a:ext cx="4097056" cy="3386857"/>
          </a:xfrm>
          <a:prstGeom prst="rect">
            <a:avLst/>
          </a:prstGeom>
        </p:spPr>
      </p:pic>
    </p:spTree>
    <p:extLst>
      <p:ext uri="{BB962C8B-B14F-4D97-AF65-F5344CB8AC3E}">
        <p14:creationId xmlns:p14="http://schemas.microsoft.com/office/powerpoint/2010/main" val="113703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4DEE35-BA9C-AFB1-71DC-BCE82BE9B9E1}"/>
              </a:ext>
            </a:extLst>
          </p:cNvPr>
          <p:cNvPicPr>
            <a:picLocks noChangeAspect="1"/>
          </p:cNvPicPr>
          <p:nvPr/>
        </p:nvPicPr>
        <p:blipFill rotWithShape="1">
          <a:blip r:embed="rId2"/>
          <a:srcRect l="7577" r="3069" b="-679"/>
          <a:stretch/>
        </p:blipFill>
        <p:spPr>
          <a:xfrm>
            <a:off x="874587" y="1403267"/>
            <a:ext cx="11317970" cy="4852254"/>
          </a:xfrm>
          <a:prstGeom prst="rect">
            <a:avLst/>
          </a:prstGeom>
        </p:spPr>
      </p:pic>
      <p:sp>
        <p:nvSpPr>
          <p:cNvPr id="24" name="TextBox 23">
            <a:extLst>
              <a:ext uri="{FF2B5EF4-FFF2-40B4-BE49-F238E27FC236}">
                <a16:creationId xmlns:a16="http://schemas.microsoft.com/office/drawing/2014/main" id="{C33E1ECE-C5BD-E440-F4E2-F5734FF4475A}"/>
              </a:ext>
            </a:extLst>
          </p:cNvPr>
          <p:cNvSpPr txBox="1"/>
          <p:nvPr/>
        </p:nvSpPr>
        <p:spPr>
          <a:xfrm>
            <a:off x="1299790" y="197397"/>
            <a:ext cx="10534135"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Halyard Display"/>
                <a:cs typeface="Arial" panose="020B0604020202020204" pitchFamily="34" charset="0"/>
              </a:rPr>
              <a:t>TCHATT Referral Roadmap</a:t>
            </a:r>
          </a:p>
        </p:txBody>
      </p:sp>
      <p:sp>
        <p:nvSpPr>
          <p:cNvPr id="2" name="TextBox 1">
            <a:extLst>
              <a:ext uri="{FF2B5EF4-FFF2-40B4-BE49-F238E27FC236}">
                <a16:creationId xmlns:a16="http://schemas.microsoft.com/office/drawing/2014/main" id="{02BC6358-3CF8-B279-D58A-43B30C63E775}"/>
              </a:ext>
            </a:extLst>
          </p:cNvPr>
          <p:cNvSpPr txBox="1"/>
          <p:nvPr/>
        </p:nvSpPr>
        <p:spPr>
          <a:xfrm>
            <a:off x="1378907" y="2449286"/>
            <a:ext cx="1578729"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000000"/>
                </a:solidFill>
                <a:latin typeface="Halyard Display"/>
                <a:ea typeface="+mn-lt"/>
                <a:cs typeface="+mn-lt"/>
              </a:rPr>
              <a:t>DISCUSS</a:t>
            </a:r>
          </a:p>
          <a:p>
            <a:pPr algn="ctr"/>
            <a:endParaRPr lang="en-US" b="1" dirty="0">
              <a:solidFill>
                <a:srgbClr val="000000"/>
              </a:solidFill>
              <a:latin typeface="Halyard Display"/>
              <a:ea typeface="Halyard Display Light" pitchFamily="2" charset="77"/>
            </a:endParaRPr>
          </a:p>
          <a:p>
            <a:r>
              <a:rPr lang="en-US" sz="1600" dirty="0">
                <a:solidFill>
                  <a:srgbClr val="000000"/>
                </a:solidFill>
                <a:latin typeface="Halyard Display"/>
                <a:ea typeface="+mn-lt"/>
                <a:cs typeface="+mn-lt"/>
              </a:rPr>
              <a:t>Discuss program with family and </a:t>
            </a:r>
            <a:r>
              <a:rPr lang="en-US" sz="1600">
                <a:solidFill>
                  <a:srgbClr val="000000"/>
                </a:solidFill>
                <a:latin typeface="Halyard Display"/>
                <a:ea typeface="+mn-lt"/>
                <a:cs typeface="+mn-lt"/>
              </a:rPr>
              <a:t>give consents to </a:t>
            </a:r>
            <a:r>
              <a:rPr lang="en-US" sz="1600" dirty="0">
                <a:solidFill>
                  <a:srgbClr val="000000"/>
                </a:solidFill>
                <a:latin typeface="Halyard Display"/>
                <a:ea typeface="+mn-lt"/>
                <a:cs typeface="+mn-lt"/>
              </a:rPr>
              <a:t>fill out. Online and printable consents can be found on the </a:t>
            </a:r>
            <a:r>
              <a:rPr lang="en-US" sz="1600" dirty="0">
                <a:solidFill>
                  <a:srgbClr val="000000"/>
                </a:solidFill>
                <a:latin typeface="Halyard Display"/>
                <a:ea typeface="+mn-lt"/>
                <a:cs typeface="+mn-lt"/>
                <a:hlinkClick r:id="rId3"/>
              </a:rPr>
              <a:t>Hidden Page</a:t>
            </a:r>
          </a:p>
        </p:txBody>
      </p:sp>
      <p:sp>
        <p:nvSpPr>
          <p:cNvPr id="5" name="TextBox 4">
            <a:extLst>
              <a:ext uri="{FF2B5EF4-FFF2-40B4-BE49-F238E27FC236}">
                <a16:creationId xmlns:a16="http://schemas.microsoft.com/office/drawing/2014/main" id="{1CA38AE9-9A62-3D3A-12F6-95A04C9AAAC7}"/>
              </a:ext>
            </a:extLst>
          </p:cNvPr>
          <p:cNvSpPr txBox="1"/>
          <p:nvPr/>
        </p:nvSpPr>
        <p:spPr>
          <a:xfrm>
            <a:off x="3548743" y="2449286"/>
            <a:ext cx="1567543"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mn-lt"/>
              </a:rPr>
              <a:t>TRAYT</a:t>
            </a:r>
          </a:p>
          <a:p>
            <a:pPr algn="ctr"/>
            <a:endParaRPr lang="en-US">
              <a:latin typeface="Halyard Display"/>
              <a:ea typeface="Lato"/>
              <a:cs typeface="Calibri"/>
            </a:endParaRPr>
          </a:p>
          <a:p>
            <a:r>
              <a:rPr lang="en-US" sz="1600">
                <a:solidFill>
                  <a:srgbClr val="000000"/>
                </a:solidFill>
                <a:latin typeface="Halyard Display"/>
                <a:ea typeface="+mn-lt"/>
                <a:cs typeface="+mn-lt"/>
              </a:rPr>
              <a:t>Complete and submit your referral into </a:t>
            </a:r>
            <a:r>
              <a:rPr lang="en-US" sz="1600">
                <a:solidFill>
                  <a:srgbClr val="0066BA"/>
                </a:solidFill>
                <a:latin typeface="Halyard Display"/>
                <a:ea typeface="+mn-lt"/>
                <a:cs typeface="+mn-lt"/>
                <a:hlinkClick r:id="rId4">
                  <a:extLst>
                    <a:ext uri="{A12FA001-AC4F-418D-AE19-62706E023703}">
                      <ahyp:hlinkClr xmlns:ahyp="http://schemas.microsoft.com/office/drawing/2018/hyperlinkcolor" val="tx"/>
                    </a:ext>
                  </a:extLst>
                </a:hlinkClick>
              </a:rPr>
              <a:t>Trayt</a:t>
            </a:r>
            <a:endParaRPr lang="en-US" sz="1600">
              <a:solidFill>
                <a:srgbClr val="0066BA"/>
              </a:solidFill>
              <a:latin typeface="Halyard Display"/>
              <a:ea typeface="+mn-lt"/>
              <a:cs typeface="+mn-lt"/>
            </a:endParaRPr>
          </a:p>
        </p:txBody>
      </p:sp>
      <p:sp>
        <p:nvSpPr>
          <p:cNvPr id="6" name="TextBox 5">
            <a:extLst>
              <a:ext uri="{FF2B5EF4-FFF2-40B4-BE49-F238E27FC236}">
                <a16:creationId xmlns:a16="http://schemas.microsoft.com/office/drawing/2014/main" id="{03A1E897-8142-03B4-44DF-D33A2D16784D}"/>
              </a:ext>
            </a:extLst>
          </p:cNvPr>
          <p:cNvSpPr txBox="1"/>
          <p:nvPr/>
        </p:nvSpPr>
        <p:spPr>
          <a:xfrm>
            <a:off x="5483716" y="2449286"/>
            <a:ext cx="1700857"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mn-lt"/>
              </a:rPr>
              <a:t>OUTREACH</a:t>
            </a:r>
          </a:p>
          <a:p>
            <a:pPr algn="ctr"/>
            <a:endParaRPr lang="en-US" sz="1600">
              <a:latin typeface="Halyard Display"/>
              <a:cs typeface="Calibri"/>
            </a:endParaRPr>
          </a:p>
          <a:p>
            <a:r>
              <a:rPr lang="en-US" sz="1600">
                <a:solidFill>
                  <a:srgbClr val="000000"/>
                </a:solidFill>
                <a:latin typeface="Halyard Display"/>
                <a:ea typeface="+mn-lt"/>
                <a:cs typeface="+mn-lt"/>
              </a:rPr>
              <a:t>A TCHATT Care Assistant will reach out to the family to schedule intake</a:t>
            </a:r>
          </a:p>
        </p:txBody>
      </p:sp>
      <p:sp>
        <p:nvSpPr>
          <p:cNvPr id="7" name="TextBox 6">
            <a:extLst>
              <a:ext uri="{FF2B5EF4-FFF2-40B4-BE49-F238E27FC236}">
                <a16:creationId xmlns:a16="http://schemas.microsoft.com/office/drawing/2014/main" id="{66E046C1-9A62-A101-7659-366B8B162A8F}"/>
              </a:ext>
            </a:extLst>
          </p:cNvPr>
          <p:cNvSpPr txBox="1"/>
          <p:nvPr/>
        </p:nvSpPr>
        <p:spPr>
          <a:xfrm>
            <a:off x="7478487" y="2449285"/>
            <a:ext cx="1719944"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rgbClr val="000000"/>
                </a:solidFill>
                <a:latin typeface="Halyard Display"/>
                <a:ea typeface="+mn-lt"/>
                <a:cs typeface="+mn-lt"/>
              </a:rPr>
              <a:t>INTAKE</a:t>
            </a:r>
          </a:p>
          <a:p>
            <a:pPr algn="ctr"/>
            <a:endParaRPr lang="en-US" sz="1600">
              <a:latin typeface="Halyard Display"/>
              <a:cs typeface="Calibri"/>
            </a:endParaRPr>
          </a:p>
          <a:p>
            <a:r>
              <a:rPr lang="en-US" sz="1600">
                <a:solidFill>
                  <a:srgbClr val="000000"/>
                </a:solidFill>
                <a:latin typeface="Halyard Display"/>
                <a:ea typeface="+mn-lt"/>
                <a:cs typeface="+mn-lt"/>
              </a:rPr>
              <a:t>Family will complete intake with TCHATT Clinician to determine next steps</a:t>
            </a:r>
          </a:p>
        </p:txBody>
      </p:sp>
      <p:sp>
        <p:nvSpPr>
          <p:cNvPr id="8" name="TextBox 7">
            <a:extLst>
              <a:ext uri="{FF2B5EF4-FFF2-40B4-BE49-F238E27FC236}">
                <a16:creationId xmlns:a16="http://schemas.microsoft.com/office/drawing/2014/main" id="{21C20358-D37C-9297-BD0B-C14CC19CF3EB}"/>
              </a:ext>
            </a:extLst>
          </p:cNvPr>
          <p:cNvSpPr txBox="1"/>
          <p:nvPr/>
        </p:nvSpPr>
        <p:spPr>
          <a:xfrm>
            <a:off x="9503229" y="2449286"/>
            <a:ext cx="1815605"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Halyard Display"/>
                <a:ea typeface="+mn-lt"/>
                <a:cs typeface="+mn-lt"/>
              </a:rPr>
              <a:t>NEXT STEPS</a:t>
            </a:r>
          </a:p>
          <a:p>
            <a:pPr algn="ctr"/>
            <a:endParaRPr lang="en-US">
              <a:latin typeface="Halyard Display"/>
              <a:ea typeface="Lato"/>
              <a:cs typeface="Lato"/>
            </a:endParaRPr>
          </a:p>
          <a:p>
            <a:r>
              <a:rPr lang="en-US" sz="1600">
                <a:solidFill>
                  <a:srgbClr val="000000"/>
                </a:solidFill>
                <a:latin typeface="Halyard Display"/>
                <a:ea typeface="+mn-lt"/>
                <a:cs typeface="+mn-lt"/>
              </a:rPr>
              <a:t>TCHATT Clinician will reach out to you regarding next steps.</a:t>
            </a:r>
          </a:p>
          <a:p>
            <a:r>
              <a:rPr lang="en-US" sz="1600">
                <a:solidFill>
                  <a:srgbClr val="000000"/>
                </a:solidFill>
                <a:latin typeface="Halyard Display"/>
                <a:ea typeface="+mn-lt"/>
                <a:cs typeface="+mn-lt"/>
              </a:rPr>
              <a:t>Potential next steps may include any or all:</a:t>
            </a:r>
          </a:p>
        </p:txBody>
      </p:sp>
      <p:sp>
        <p:nvSpPr>
          <p:cNvPr id="4" name="TextBox 3">
            <a:extLst>
              <a:ext uri="{FF2B5EF4-FFF2-40B4-BE49-F238E27FC236}">
                <a16:creationId xmlns:a16="http://schemas.microsoft.com/office/drawing/2014/main" id="{C971B396-80E0-5EDB-EAA3-42E0AF969548}"/>
              </a:ext>
            </a:extLst>
          </p:cNvPr>
          <p:cNvSpPr txBox="1"/>
          <p:nvPr/>
        </p:nvSpPr>
        <p:spPr>
          <a:xfrm>
            <a:off x="9845304" y="4849943"/>
            <a:ext cx="1988621" cy="830997"/>
          </a:xfrm>
          <a:prstGeom prst="rect">
            <a:avLst/>
          </a:prstGeom>
          <a:noFill/>
        </p:spPr>
        <p:txBody>
          <a:bodyPr wrap="none" lIns="91440" tIns="45720" rIns="91440" bIns="45720" rtlCol="0" anchor="t">
            <a:spAutoFit/>
          </a:bodyPr>
          <a:lstStyle/>
          <a:p>
            <a:r>
              <a:rPr lang="en-US" sz="1600">
                <a:latin typeface="Halyard Display"/>
                <a:cs typeface="Segoe UI"/>
              </a:rPr>
              <a:t>• </a:t>
            </a:r>
            <a:r>
              <a:rPr lang="en-US" sz="1600">
                <a:solidFill>
                  <a:srgbClr val="000000"/>
                </a:solidFill>
                <a:latin typeface="Halyard Display"/>
                <a:ea typeface="+mn-lt"/>
                <a:cs typeface="+mn-lt"/>
              </a:rPr>
              <a:t>Psychiatry Consult </a:t>
            </a:r>
          </a:p>
          <a:p>
            <a:r>
              <a:rPr lang="en-US" sz="1600">
                <a:solidFill>
                  <a:srgbClr val="000000"/>
                </a:solidFill>
                <a:latin typeface="Halyard Display"/>
                <a:ea typeface="+mn-lt"/>
                <a:cs typeface="+mn-lt"/>
              </a:rPr>
              <a:t>• Case Management </a:t>
            </a:r>
          </a:p>
          <a:p>
            <a:r>
              <a:rPr lang="en-US" sz="1600">
                <a:solidFill>
                  <a:srgbClr val="000000"/>
                </a:solidFill>
                <a:latin typeface="Halyard Display"/>
                <a:ea typeface="+mn-lt"/>
                <a:cs typeface="+mn-lt"/>
              </a:rPr>
              <a:t>• Short-Term Therapy</a:t>
            </a:r>
          </a:p>
        </p:txBody>
      </p:sp>
    </p:spTree>
    <p:extLst>
      <p:ext uri="{BB962C8B-B14F-4D97-AF65-F5344CB8AC3E}">
        <p14:creationId xmlns:p14="http://schemas.microsoft.com/office/powerpoint/2010/main" val="92601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b="0" i="1" kern="1200" dirty="0" smtClean="0">
            <a:solidFill>
              <a:schemeClr val="bg1"/>
            </a:solidFill>
            <a:effectLst/>
            <a:latin typeface="Halyard Display Light" pitchFamily="2" charset="77"/>
            <a:ea typeface="Halyard Display Light" pitchFamily="2" charset="77"/>
            <a:cs typeface="+mn-cs"/>
          </a:defRPr>
        </a:defPPr>
      </a:lstStyle>
    </a:txDef>
  </a:objectDefaults>
  <a:extraClrSchemeLst/>
  <a:extLst>
    <a:ext uri="{05A4C25C-085E-4340-85A3-A5531E510DB2}">
      <thm15:themeFamily xmlns:thm15="http://schemas.microsoft.com/office/thememl/2012/main" name="Presentation1" id="{D19B7834-0314-4979-9D70-EAE53EEA4A8F}" vid="{61E01E2E-E54A-4693-83E5-2E874234A6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9c5c1be-7e27-4c81-92b6-fa96185d17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A9D59BF20A4A43987FF140798FFA33" ma:contentTypeVersion="20" ma:contentTypeDescription="Create a new document." ma:contentTypeScope="" ma:versionID="8bfda41d8dd7590011d187a0d94b199d">
  <xsd:schema xmlns:xsd="http://www.w3.org/2001/XMLSchema" xmlns:xs="http://www.w3.org/2001/XMLSchema" xmlns:p="http://schemas.microsoft.com/office/2006/metadata/properties" xmlns:ns2="09c5c1be-7e27-4c81-92b6-fa96185d1749" xmlns:ns3="1afebf08-3276-4a0e-be18-9b2974f1bb91" targetNamespace="http://schemas.microsoft.com/office/2006/metadata/properties" ma:root="true" ma:fieldsID="97aa43ccc789ef841f0f2a69c885d3e3" ns2:_="" ns3:_="">
    <xsd:import namespace="09c5c1be-7e27-4c81-92b6-fa96185d1749"/>
    <xsd:import namespace="1afebf08-3276-4a0e-be18-9b2974f1bb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c5c1be-7e27-4c81-92b6-fa96185d17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a02d5f0-0602-40c9-a8e2-42b39ed58b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febf08-3276-4a0e-be18-9b2974f1bb9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06045A-FB62-40E1-8BBE-B5D4574B6834}">
  <ds:schemaRefs>
    <ds:schemaRef ds:uri="09c5c1be-7e27-4c81-92b6-fa96185d1749"/>
    <ds:schemaRef ds:uri="2018a4d9-e5a5-428b-a312-dfd840ba6b63"/>
    <ds:schemaRef ds:uri="bc6d5123-e1cb-4a6a-adf0-63854dce486e"/>
    <ds:schemaRef ds:uri="ef95f5f0-dadb-470a-94cb-364b588c35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5AB4B4-0C2F-4724-AB2B-4C8B7182E85F}">
  <ds:schemaRefs>
    <ds:schemaRef ds:uri="09c5c1be-7e27-4c81-92b6-fa96185d1749"/>
    <ds:schemaRef ds:uri="1afebf08-3276-4a0e-be18-9b2974f1bb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35E3E9-0D04-4113-A3A3-B0C684ECC8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1469</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Avenir Light</vt:lpstr>
      <vt:lpstr>Avenir Light Oblique</vt:lpstr>
      <vt:lpstr>Avenir Medium</vt:lpstr>
      <vt:lpstr>Avenir Medium Oblique</vt:lpstr>
      <vt:lpstr>Calibri</vt:lpstr>
      <vt:lpstr>Halyard Display</vt:lpstr>
      <vt:lpstr>Wingdings</vt:lpstr>
      <vt:lpstr>1_Office Theme</vt:lpstr>
      <vt:lpstr>TCHATT Onboarding </vt:lpstr>
      <vt:lpstr>Objectives</vt:lpstr>
      <vt:lpstr>PowerPoint Presentation</vt:lpstr>
      <vt:lpstr>What is the Goal of TCHATT?</vt:lpstr>
      <vt:lpstr>PowerPoint Presentation</vt:lpstr>
      <vt:lpstr>Services Provided by TCHATT</vt:lpstr>
      <vt:lpstr>PowerPoint Presentation</vt:lpstr>
      <vt:lpstr>TCHATT Consent Forms</vt:lpstr>
      <vt:lpstr>PowerPoint Presentation</vt:lpstr>
      <vt:lpstr>Callie’s* TCHATT Course (Short-Term Therapy) *not a real student</vt:lpstr>
      <vt:lpstr>Jose’s* TCHATT Course (Case Management Support) *not a real student</vt:lpstr>
      <vt:lpstr>PowerPoint Presentation</vt:lpstr>
      <vt:lpstr>Common Signs-Symptoms</vt:lpstr>
      <vt:lpstr>PowerPoint Presentation</vt:lpstr>
      <vt:lpstr>Crisis Response in Sessions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Harbec</dc:creator>
  <cp:lastModifiedBy>Stephen Fauss</cp:lastModifiedBy>
  <cp:revision>1</cp:revision>
  <dcterms:created xsi:type="dcterms:W3CDTF">2024-04-16T15:55:53Z</dcterms:created>
  <dcterms:modified xsi:type="dcterms:W3CDTF">2024-07-11T18:11:28Z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0x0101003FA9D59BF20A4A43987FF140798FFA33</vt:lpwstr>
  </property>
  <property fmtid="{D5CDD505-2E9C-101B-9397-08002B2CF9AE}" pid="3" name="MediaServiceImageTags">
    <vt:lpwstr/>
  </property>
  <property fmtid="{D5CDD505-2E9C-101B-9397-08002B2CF9AE}" pid="4" name="Document_x0020_Type">
    <vt:lpwstr/>
  </property>
  <property fmtid="{D5CDD505-2E9C-101B-9397-08002B2CF9AE}" pid="5" name="PII">
    <vt:lpwstr/>
  </property>
  <property fmtid="{D5CDD505-2E9C-101B-9397-08002B2CF9AE}" pid="6" name="p4c2de8f6dca436b800dda8920dc3891">
    <vt:lpwstr/>
  </property>
  <property fmtid="{D5CDD505-2E9C-101B-9397-08002B2CF9AE}" pid="7" name="j4450a2e53e5495ba2b00738b05749ea">
    <vt:lpwstr/>
  </property>
  <property fmtid="{D5CDD505-2E9C-101B-9397-08002B2CF9AE}" pid="8" name="PHI">
    <vt:lpwstr/>
  </property>
  <property fmtid="{D5CDD505-2E9C-101B-9397-08002B2CF9AE}" pid="9" name="h12b1aae979a4e3ea4d977685c65ab94">
    <vt:lpwstr/>
  </property>
  <property fmtid="{D5CDD505-2E9C-101B-9397-08002B2CF9AE}" pid="10" name="TaxCatchAll">
    <vt:lpwstr/>
  </property>
  <property fmtid="{D5CDD505-2E9C-101B-9397-08002B2CF9AE}" pid="11" name="ee2c36aa4d0b4efcba3b21a54ac96d80">
    <vt:lpwstr/>
  </property>
  <property fmtid="{D5CDD505-2E9C-101B-9397-08002B2CF9AE}" pid="12" name="PHI_PII">
    <vt:lpwstr/>
  </property>
  <property fmtid="{D5CDD505-2E9C-101B-9397-08002B2CF9AE}" pid="13" name="g3a0cf035af44a12a01b0adcaf2c5701">
    <vt:lpwstr/>
  </property>
  <property fmtid="{D5CDD505-2E9C-101B-9397-08002B2CF9AE}" pid="14" name="Locations">
    <vt:lpwstr/>
  </property>
  <property fmtid="{D5CDD505-2E9C-101B-9397-08002B2CF9AE}" pid="15" name="Document Type">
    <vt:lpwstr/>
  </property>
</Properties>
</file>